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716" r:id="rId1"/>
    <p:sldMasterId id="2147484764" r:id="rId2"/>
  </p:sldMasterIdLst>
  <p:notesMasterIdLst>
    <p:notesMasterId r:id="rId31"/>
  </p:notesMasterIdLst>
  <p:handoutMasterIdLst>
    <p:handoutMasterId r:id="rId32"/>
  </p:handoutMasterIdLst>
  <p:sldIdLst>
    <p:sldId id="256" r:id="rId3"/>
    <p:sldId id="390" r:id="rId4"/>
    <p:sldId id="389" r:id="rId5"/>
    <p:sldId id="394" r:id="rId6"/>
    <p:sldId id="391" r:id="rId7"/>
    <p:sldId id="392" r:id="rId8"/>
    <p:sldId id="393" r:id="rId9"/>
    <p:sldId id="300" r:id="rId10"/>
    <p:sldId id="378" r:id="rId11"/>
    <p:sldId id="302" r:id="rId12"/>
    <p:sldId id="356" r:id="rId13"/>
    <p:sldId id="303" r:id="rId14"/>
    <p:sldId id="305" r:id="rId15"/>
    <p:sldId id="357" r:id="rId16"/>
    <p:sldId id="306" r:id="rId17"/>
    <p:sldId id="307" r:id="rId18"/>
    <p:sldId id="308" r:id="rId19"/>
    <p:sldId id="339" r:id="rId20"/>
    <p:sldId id="311" r:id="rId21"/>
    <p:sldId id="382" r:id="rId22"/>
    <p:sldId id="383" r:id="rId23"/>
    <p:sldId id="384" r:id="rId24"/>
    <p:sldId id="385" r:id="rId25"/>
    <p:sldId id="386" r:id="rId26"/>
    <p:sldId id="387" r:id="rId27"/>
    <p:sldId id="360" r:id="rId28"/>
    <p:sldId id="294" r:id="rId29"/>
    <p:sldId id="296" r:id="rId30"/>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2E2E"/>
    <a:srgbClr val="FF00FF"/>
    <a:srgbClr val="F991B1"/>
    <a:srgbClr val="F8749D"/>
    <a:srgbClr val="F55184"/>
    <a:srgbClr val="FAFED6"/>
    <a:srgbClr val="0000CC"/>
    <a:srgbClr val="006666"/>
    <a:srgbClr val="F92727"/>
    <a:srgbClr val="F3F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7646" autoAdjust="0"/>
    <p:restoredTop sz="87544" autoAdjust="0"/>
  </p:normalViewPr>
  <p:slideViewPr>
    <p:cSldViewPr>
      <p:cViewPr>
        <p:scale>
          <a:sx n="87" d="100"/>
          <a:sy n="87" d="100"/>
        </p:scale>
        <p:origin x="-630" y="-48"/>
      </p:cViewPr>
      <p:guideLst>
        <p:guide orient="horz" pos="2160"/>
        <p:guide pos="2880"/>
      </p:guideLst>
    </p:cSldViewPr>
  </p:slideViewPr>
  <p:outlineViewPr>
    <p:cViewPr>
      <p:scale>
        <a:sx n="33" d="100"/>
        <a:sy n="33" d="100"/>
      </p:scale>
      <p:origin x="0" y="4171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886" y="-96"/>
      </p:cViewPr>
      <p:guideLst>
        <p:guide orient="horz" pos="2880"/>
        <p:guide orient="horz" pos="3127"/>
        <p:guide pos="216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3EF0126-9DA3-4D68-BBA6-A62369952459}" type="datetimeFigureOut">
              <a:rPr lang="tr-TR" smtClean="0"/>
              <a:pPr/>
              <a:t>11.10.2021</a:t>
            </a:fld>
            <a:endParaRPr lang="tr-TR"/>
          </a:p>
        </p:txBody>
      </p:sp>
      <p:sp>
        <p:nvSpPr>
          <p:cNvPr id="4" name="3 Altbilgi Yer Tutucusu"/>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98745A4-88FD-4AE0-93E8-258F14FB13B1}" type="slidenum">
              <a:rPr lang="tr-TR" smtClean="0"/>
              <a:pPr/>
              <a:t>‹#›</a:t>
            </a:fld>
            <a:endParaRPr lang="tr-TR"/>
          </a:p>
        </p:txBody>
      </p:sp>
    </p:spTree>
    <p:extLst>
      <p:ext uri="{BB962C8B-B14F-4D97-AF65-F5344CB8AC3E}">
        <p14:creationId xmlns:p14="http://schemas.microsoft.com/office/powerpoint/2010/main" val="3829376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EEACC38-CB2D-422F-9E62-D0FD7046227D}" type="datetimeFigureOut">
              <a:rPr lang="tr-TR" smtClean="0"/>
              <a:pPr/>
              <a:t>11.10.2021</a:t>
            </a:fld>
            <a:endParaRPr lang="tr-TR"/>
          </a:p>
        </p:txBody>
      </p:sp>
      <p:sp>
        <p:nvSpPr>
          <p:cNvPr id="4" name="3 Slayt Görüntüsü Yer Tutucusu"/>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0EFB700-FE66-4F19-8D0F-887B55676209}" type="slidenum">
              <a:rPr lang="tr-TR" smtClean="0"/>
              <a:pPr/>
              <a:t>‹#›</a:t>
            </a:fld>
            <a:endParaRPr lang="tr-TR"/>
          </a:p>
        </p:txBody>
      </p:sp>
    </p:spTree>
    <p:extLst>
      <p:ext uri="{BB962C8B-B14F-4D97-AF65-F5344CB8AC3E}">
        <p14:creationId xmlns:p14="http://schemas.microsoft.com/office/powerpoint/2010/main" val="325617709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Aşılama aktif </a:t>
            </a:r>
            <a:r>
              <a:rPr lang="tr-TR" dirty="0" err="1"/>
              <a:t>immünizasyonla</a:t>
            </a:r>
            <a:r>
              <a:rPr lang="tr-TR" dirty="0"/>
              <a:t>  </a:t>
            </a:r>
            <a:r>
              <a:rPr lang="tr-TR" dirty="0" err="1"/>
              <a:t>immun</a:t>
            </a:r>
            <a:r>
              <a:rPr lang="tr-TR" dirty="0"/>
              <a:t> sistem cevabını düzenlemek amacıyla antijenleri vücuda verme yöntemidir.</a:t>
            </a:r>
          </a:p>
          <a:p>
            <a:endParaRPr lang="tr-TR" dirty="0"/>
          </a:p>
        </p:txBody>
      </p:sp>
      <p:sp>
        <p:nvSpPr>
          <p:cNvPr id="4" name="Altbilgi Yer Tutucusu 3"/>
          <p:cNvSpPr>
            <a:spLocks noGrp="1"/>
          </p:cNvSpPr>
          <p:nvPr>
            <p:ph type="ftr" sz="quarter" idx="10"/>
          </p:nvPr>
        </p:nvSpPr>
        <p:spPr/>
        <p:txBody>
          <a:bodyPr/>
          <a:lstStyle/>
          <a:p>
            <a:endParaRPr lang="tr-TR"/>
          </a:p>
        </p:txBody>
      </p:sp>
      <p:sp>
        <p:nvSpPr>
          <p:cNvPr id="5" name="Slayt Numarası Yer Tutucusu 4"/>
          <p:cNvSpPr>
            <a:spLocks noGrp="1"/>
          </p:cNvSpPr>
          <p:nvPr>
            <p:ph type="sldNum" sz="quarter" idx="11"/>
          </p:nvPr>
        </p:nvSpPr>
        <p:spPr/>
        <p:txBody>
          <a:bodyPr/>
          <a:lstStyle/>
          <a:p>
            <a:fld id="{00EFB700-FE66-4F19-8D0F-887B55676209}" type="slidenum">
              <a:rPr lang="tr-TR" smtClean="0"/>
              <a:pPr/>
              <a:t>8</a:t>
            </a:fld>
            <a:endParaRPr lang="tr-TR"/>
          </a:p>
        </p:txBody>
      </p:sp>
    </p:spTree>
    <p:extLst>
      <p:ext uri="{BB962C8B-B14F-4D97-AF65-F5344CB8AC3E}">
        <p14:creationId xmlns:p14="http://schemas.microsoft.com/office/powerpoint/2010/main" val="377018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Bu mektup aşı yapımına ilişkin en eski belgedir.</a:t>
            </a:r>
          </a:p>
        </p:txBody>
      </p:sp>
      <p:sp>
        <p:nvSpPr>
          <p:cNvPr id="4" name="Altbilgi Yer Tutucusu 3"/>
          <p:cNvSpPr>
            <a:spLocks noGrp="1"/>
          </p:cNvSpPr>
          <p:nvPr>
            <p:ph type="ftr" sz="quarter" idx="10"/>
          </p:nvPr>
        </p:nvSpPr>
        <p:spPr/>
        <p:txBody>
          <a:bodyPr/>
          <a:lstStyle/>
          <a:p>
            <a:endParaRPr lang="tr-TR"/>
          </a:p>
        </p:txBody>
      </p:sp>
      <p:sp>
        <p:nvSpPr>
          <p:cNvPr id="5" name="Slayt Numarası Yer Tutucusu 4"/>
          <p:cNvSpPr>
            <a:spLocks noGrp="1"/>
          </p:cNvSpPr>
          <p:nvPr>
            <p:ph type="sldNum" sz="quarter" idx="11"/>
          </p:nvPr>
        </p:nvSpPr>
        <p:spPr/>
        <p:txBody>
          <a:bodyPr/>
          <a:lstStyle/>
          <a:p>
            <a:fld id="{00EFB700-FE66-4F19-8D0F-887B55676209}" type="slidenum">
              <a:rPr lang="tr-TR" smtClean="0"/>
              <a:pPr/>
              <a:t>12</a:t>
            </a:fld>
            <a:endParaRPr lang="tr-TR"/>
          </a:p>
        </p:txBody>
      </p:sp>
    </p:spTree>
    <p:extLst>
      <p:ext uri="{BB962C8B-B14F-4D97-AF65-F5344CB8AC3E}">
        <p14:creationId xmlns:p14="http://schemas.microsoft.com/office/powerpoint/2010/main" val="1105146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B82B039-FFD9-4A57-9F84-DAC789CCD8F1}" type="slidenum">
              <a:rPr lang="tr-TR" altLang="tr-TR" smtClean="0"/>
              <a:pPr/>
              <a:t>13</a:t>
            </a:fld>
            <a:endParaRPr lang="tr-TR" altLang="tr-TR"/>
          </a:p>
        </p:txBody>
      </p:sp>
    </p:spTree>
    <p:extLst>
      <p:ext uri="{BB962C8B-B14F-4D97-AF65-F5344CB8AC3E}">
        <p14:creationId xmlns:p14="http://schemas.microsoft.com/office/powerpoint/2010/main" val="2343017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Altbilgi Yer Tutucusu 3"/>
          <p:cNvSpPr>
            <a:spLocks noGrp="1"/>
          </p:cNvSpPr>
          <p:nvPr>
            <p:ph type="ftr" sz="quarter" idx="10"/>
          </p:nvPr>
        </p:nvSpPr>
        <p:spPr/>
        <p:txBody>
          <a:bodyPr/>
          <a:lstStyle/>
          <a:p>
            <a:endParaRPr lang="tr-TR"/>
          </a:p>
        </p:txBody>
      </p:sp>
      <p:sp>
        <p:nvSpPr>
          <p:cNvPr id="5" name="Slayt Numarası Yer Tutucusu 4"/>
          <p:cNvSpPr>
            <a:spLocks noGrp="1"/>
          </p:cNvSpPr>
          <p:nvPr>
            <p:ph type="sldNum" sz="quarter" idx="11"/>
          </p:nvPr>
        </p:nvSpPr>
        <p:spPr/>
        <p:txBody>
          <a:bodyPr/>
          <a:lstStyle/>
          <a:p>
            <a:fld id="{00EFB700-FE66-4F19-8D0F-887B55676209}" type="slidenum">
              <a:rPr lang="tr-TR" smtClean="0"/>
              <a:pPr/>
              <a:t>19</a:t>
            </a:fld>
            <a:endParaRPr lang="tr-TR"/>
          </a:p>
        </p:txBody>
      </p:sp>
    </p:spTree>
    <p:extLst>
      <p:ext uri="{BB962C8B-B14F-4D97-AF65-F5344CB8AC3E}">
        <p14:creationId xmlns:p14="http://schemas.microsoft.com/office/powerpoint/2010/main" val="695456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C02CFD4B-4052-46BE-B0CC-89AB8DF399AA}" type="datetime1">
              <a:rPr lang="tr-TR" smtClean="0"/>
              <a:t>11.10.2021</a:t>
            </a:fld>
            <a:endParaRPr lang="tr-TR"/>
          </a:p>
        </p:txBody>
      </p:sp>
      <p:sp>
        <p:nvSpPr>
          <p:cNvPr id="5" name="Altbilgi Yer Tutucusu 4"/>
          <p:cNvSpPr>
            <a:spLocks noGrp="1"/>
          </p:cNvSpPr>
          <p:nvPr>
            <p:ph type="ftr" sz="quarter" idx="11"/>
          </p:nvPr>
        </p:nvSpPr>
        <p:spPr/>
        <p:txBody>
          <a:bodyPr/>
          <a:lstStyle/>
          <a:p>
            <a:r>
              <a:rPr lang="tr-TR"/>
              <a:t>2. Ulusal Klinik Mikrobiyoloji Kongresi,      12 Kasım 2013, Antalya</a:t>
            </a:r>
          </a:p>
        </p:txBody>
      </p:sp>
      <p:sp>
        <p:nvSpPr>
          <p:cNvPr id="6" name="Slayt Numarası Yer Tutucusu 5"/>
          <p:cNvSpPr>
            <a:spLocks noGrp="1"/>
          </p:cNvSpPr>
          <p:nvPr>
            <p:ph type="sldNum" sz="quarter" idx="12"/>
          </p:nvPr>
        </p:nvSpPr>
        <p:spPr/>
        <p:txBody>
          <a:bodyPr/>
          <a:lstStyle/>
          <a:p>
            <a:fld id="{B42519C3-FD92-42BA-99F1-05CFB5D255D1}" type="slidenum">
              <a:rPr lang="tr-TR" smtClean="0"/>
              <a:pPr/>
              <a:t>‹#›</a:t>
            </a:fld>
            <a:endParaRPr lang="tr-TR"/>
          </a:p>
        </p:txBody>
      </p:sp>
    </p:spTree>
    <p:extLst>
      <p:ext uri="{BB962C8B-B14F-4D97-AF65-F5344CB8AC3E}">
        <p14:creationId xmlns:p14="http://schemas.microsoft.com/office/powerpoint/2010/main" val="370384732"/>
      </p:ext>
    </p:extLst>
  </p:cSld>
  <p:clrMapOvr>
    <a:masterClrMapping/>
  </p:clrMapOvr>
  <p:transition spd="med">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55E46A5-4DAA-4B96-8ABC-0CB4B7166EDE}" type="datetime1">
              <a:rPr lang="tr-TR" smtClean="0"/>
              <a:t>11.10.2021</a:t>
            </a:fld>
            <a:endParaRPr lang="tr-TR"/>
          </a:p>
        </p:txBody>
      </p:sp>
      <p:sp>
        <p:nvSpPr>
          <p:cNvPr id="5" name="Altbilgi Yer Tutucusu 4"/>
          <p:cNvSpPr>
            <a:spLocks noGrp="1"/>
          </p:cNvSpPr>
          <p:nvPr>
            <p:ph type="ftr" sz="quarter" idx="11"/>
          </p:nvPr>
        </p:nvSpPr>
        <p:spPr/>
        <p:txBody>
          <a:bodyPr/>
          <a:lstStyle/>
          <a:p>
            <a:r>
              <a:rPr lang="tr-TR"/>
              <a:t>2. Ulusal Klinik Mikrobiyoloji Kongresi,      12 Kasım 2013, Antalya</a:t>
            </a:r>
          </a:p>
        </p:txBody>
      </p:sp>
      <p:sp>
        <p:nvSpPr>
          <p:cNvPr id="6" name="Slayt Numarası Yer Tutucusu 5"/>
          <p:cNvSpPr>
            <a:spLocks noGrp="1"/>
          </p:cNvSpPr>
          <p:nvPr>
            <p:ph type="sldNum" sz="quarter" idx="12"/>
          </p:nvPr>
        </p:nvSpPr>
        <p:spPr/>
        <p:txBody>
          <a:bodyPr/>
          <a:lstStyle/>
          <a:p>
            <a:fld id="{FA36AD8D-391B-44FB-824B-73D5040A8D09}" type="slidenum">
              <a:rPr lang="tr-TR" smtClean="0"/>
              <a:pPr/>
              <a:t>‹#›</a:t>
            </a:fld>
            <a:endParaRPr lang="tr-TR"/>
          </a:p>
        </p:txBody>
      </p:sp>
    </p:spTree>
    <p:extLst>
      <p:ext uri="{BB962C8B-B14F-4D97-AF65-F5344CB8AC3E}">
        <p14:creationId xmlns:p14="http://schemas.microsoft.com/office/powerpoint/2010/main" val="820873565"/>
      </p:ext>
    </p:extLst>
  </p:cSld>
  <p:clrMapOvr>
    <a:masterClrMapping/>
  </p:clrMapOvr>
  <p:transition spd="med">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2AD703B-B0A2-4CFA-BA3B-1EF560D85D74}" type="datetime1">
              <a:rPr lang="tr-TR" smtClean="0"/>
              <a:t>11.10.2021</a:t>
            </a:fld>
            <a:endParaRPr lang="tr-TR"/>
          </a:p>
        </p:txBody>
      </p:sp>
      <p:sp>
        <p:nvSpPr>
          <p:cNvPr id="5" name="Altbilgi Yer Tutucusu 4"/>
          <p:cNvSpPr>
            <a:spLocks noGrp="1"/>
          </p:cNvSpPr>
          <p:nvPr>
            <p:ph type="ftr" sz="quarter" idx="11"/>
          </p:nvPr>
        </p:nvSpPr>
        <p:spPr/>
        <p:txBody>
          <a:bodyPr/>
          <a:lstStyle/>
          <a:p>
            <a:r>
              <a:rPr lang="tr-TR"/>
              <a:t>2. Ulusal Klinik Mikrobiyoloji Kongresi,      12 Kasım 2013, Antalya</a:t>
            </a:r>
          </a:p>
        </p:txBody>
      </p:sp>
      <p:sp>
        <p:nvSpPr>
          <p:cNvPr id="6" name="Slayt Numarası Yer Tutucusu 5"/>
          <p:cNvSpPr>
            <a:spLocks noGrp="1"/>
          </p:cNvSpPr>
          <p:nvPr>
            <p:ph type="sldNum" sz="quarter" idx="12"/>
          </p:nvPr>
        </p:nvSpPr>
        <p:spPr/>
        <p:txBody>
          <a:bodyPr/>
          <a:lstStyle/>
          <a:p>
            <a:fld id="{FA36AD8D-391B-44FB-824B-73D5040A8D09}" type="slidenum">
              <a:rPr lang="tr-TR" smtClean="0"/>
              <a:pPr/>
              <a:t>‹#›</a:t>
            </a:fld>
            <a:endParaRPr lang="tr-TR"/>
          </a:p>
        </p:txBody>
      </p:sp>
    </p:spTree>
    <p:extLst>
      <p:ext uri="{BB962C8B-B14F-4D97-AF65-F5344CB8AC3E}">
        <p14:creationId xmlns:p14="http://schemas.microsoft.com/office/powerpoint/2010/main" val="2527729641"/>
      </p:ext>
    </p:extLst>
  </p:cSld>
  <p:clrMapOvr>
    <a:masterClrMapping/>
  </p:clrMapOvr>
  <p:transition spd="med">
    <p:cover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Başlık Slaydı">
    <p:spTree>
      <p:nvGrpSpPr>
        <p:cNvPr id="1" name=""/>
        <p:cNvGrpSpPr/>
        <p:nvPr/>
      </p:nvGrpSpPr>
      <p:grpSpPr>
        <a:xfrm>
          <a:off x="0" y="0"/>
          <a:ext cx="0" cy="0"/>
          <a:chOff x="0" y="0"/>
          <a:chExt cx="0" cy="0"/>
        </a:xfrm>
      </p:grpSpPr>
      <p:sp>
        <p:nvSpPr>
          <p:cNvPr id="4" name="3 Veri Yer Tutucusu"/>
          <p:cNvSpPr>
            <a:spLocks noGrp="1"/>
          </p:cNvSpPr>
          <p:nvPr>
            <p:ph type="dt" sz="half" idx="10"/>
          </p:nvPr>
        </p:nvSpPr>
        <p:spPr>
          <a:xfrm>
            <a:off x="457200" y="6356350"/>
            <a:ext cx="2133600" cy="365125"/>
          </a:xfrm>
          <a:prstGeom prst="rect">
            <a:avLst/>
          </a:prstGeom>
        </p:spPr>
        <p:txBody>
          <a:bodyPr/>
          <a:lstStyle/>
          <a:p>
            <a:fld id="{19B7AD6D-A7D4-4202-ABCC-380A59108151}" type="datetime1">
              <a:rPr lang="tr-TR" smtClean="0"/>
              <a:t>11.10.2021</a:t>
            </a:fld>
            <a:endParaRPr lang="tr-T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p>
            <a:r>
              <a:rPr lang="tr-TR"/>
              <a:t>2. Ulusal Klinik Mikrobiyoloji Kongresi,      12 Kasım 2013, Antalya</a:t>
            </a: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FA36AD8D-391B-44FB-824B-73D5040A8D09}" type="slidenum">
              <a:rPr lang="tr-TR" smtClean="0"/>
              <a:pPr/>
              <a:t>‹#›</a:t>
            </a:fld>
            <a:endParaRPr lang="tr-TR"/>
          </a:p>
        </p:txBody>
      </p:sp>
      <p:pic>
        <p:nvPicPr>
          <p:cNvPr id="7" name="9 Resim" descr="sagliklogo.png"/>
          <p:cNvPicPr>
            <a:picLocks noChangeAspect="1"/>
          </p:cNvPicPr>
          <p:nvPr userDrawn="1"/>
        </p:nvPicPr>
        <p:blipFill>
          <a:blip r:embed="rId2" cstate="print"/>
          <a:stretch>
            <a:fillRect/>
          </a:stretch>
        </p:blipFill>
        <p:spPr>
          <a:xfrm>
            <a:off x="266361" y="146248"/>
            <a:ext cx="795668" cy="834480"/>
          </a:xfrm>
          <a:prstGeom prst="rect">
            <a:avLst/>
          </a:prstGeom>
        </p:spPr>
      </p:pic>
      <p:sp>
        <p:nvSpPr>
          <p:cNvPr id="8" name="10 Metin kutusu"/>
          <p:cNvSpPr txBox="1"/>
          <p:nvPr userDrawn="1"/>
        </p:nvSpPr>
        <p:spPr>
          <a:xfrm>
            <a:off x="971600" y="188640"/>
            <a:ext cx="6264696" cy="646331"/>
          </a:xfrm>
          <a:prstGeom prst="rect">
            <a:avLst/>
          </a:prstGeom>
          <a:noFill/>
        </p:spPr>
        <p:txBody>
          <a:bodyPr wrap="square" rtlCol="0">
            <a:spAutoFit/>
          </a:bodyPr>
          <a:lstStyle/>
          <a:p>
            <a:r>
              <a:rPr lang="tr-TR" dirty="0"/>
              <a:t>T.C. Sağlık Bakanlığı</a:t>
            </a:r>
          </a:p>
          <a:p>
            <a:r>
              <a:rPr lang="tr-TR" b="1" dirty="0">
                <a:latin typeface="Arial" pitchFamily="34" charset="0"/>
                <a:cs typeface="Arial" pitchFamily="34" charset="0"/>
              </a:rPr>
              <a:t>Türkiye</a:t>
            </a:r>
            <a:r>
              <a:rPr lang="tr-TR" b="1" baseline="0" dirty="0">
                <a:latin typeface="Arial" pitchFamily="34" charset="0"/>
                <a:cs typeface="Arial" pitchFamily="34" charset="0"/>
              </a:rPr>
              <a:t> Halk Sağlığı Kurumu</a:t>
            </a:r>
            <a:endParaRPr lang="tr-TR" b="1" dirty="0">
              <a:latin typeface="Arial" pitchFamily="34" charset="0"/>
              <a:cs typeface="Arial" pitchFamily="34" charset="0"/>
            </a:endParaRPr>
          </a:p>
        </p:txBody>
      </p:sp>
      <p:sp>
        <p:nvSpPr>
          <p:cNvPr id="9" name="12 Dikdörtgen"/>
          <p:cNvSpPr/>
          <p:nvPr userDrawn="1"/>
        </p:nvSpPr>
        <p:spPr>
          <a:xfrm>
            <a:off x="1115616" y="836712"/>
            <a:ext cx="7488832" cy="7200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p>
        </p:txBody>
      </p:sp>
    </p:spTree>
  </p:cSld>
  <p:clrMapOvr>
    <a:masterClrMapping/>
  </p:clrMapOvr>
  <p:transition spd="med">
    <p:cover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C02CFD4B-4052-46BE-B0CC-89AB8DF399AA}" type="datetime1">
              <a:rPr lang="tr-TR" smtClean="0">
                <a:solidFill>
                  <a:prstClr val="black">
                    <a:tint val="75000"/>
                  </a:prstClr>
                </a:solidFill>
              </a:rPr>
              <a:pPr/>
              <a:t>11.10.2021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2. Ulusal Klinik Mikrobiyoloji Kongresi,      12 Kasım 2013, Antalya</a:t>
            </a:r>
          </a:p>
        </p:txBody>
      </p:sp>
      <p:sp>
        <p:nvSpPr>
          <p:cNvPr id="6" name="Slayt Numarası Yer Tutucusu 5"/>
          <p:cNvSpPr>
            <a:spLocks noGrp="1"/>
          </p:cNvSpPr>
          <p:nvPr>
            <p:ph type="sldNum" sz="quarter" idx="12"/>
          </p:nvPr>
        </p:nvSpPr>
        <p:spPr/>
        <p:txBody>
          <a:bodyPr/>
          <a:lstStyle/>
          <a:p>
            <a:fld id="{B42519C3-FD92-42BA-99F1-05CFB5D255D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90669828"/>
      </p:ext>
    </p:extLst>
  </p:cSld>
  <p:clrMapOvr>
    <a:masterClrMapping/>
  </p:clrMapOvr>
  <p:transition spd="med">
    <p:cover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3D3F7CA-FA26-4B94-9740-C2217E91A156}" type="datetime1">
              <a:rPr lang="tr-TR" smtClean="0">
                <a:solidFill>
                  <a:prstClr val="black">
                    <a:tint val="75000"/>
                  </a:prstClr>
                </a:solidFill>
              </a:rPr>
              <a:pPr/>
              <a:t>11.10.2021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2. Ulusal Klinik Mikrobiyoloji Kongresi,      12 Kasım 2013, Antalya</a:t>
            </a:r>
          </a:p>
        </p:txBody>
      </p:sp>
      <p:sp>
        <p:nvSpPr>
          <p:cNvPr id="6" name="Slayt Numarası Yer Tutucusu 5"/>
          <p:cNvSpPr>
            <a:spLocks noGrp="1"/>
          </p:cNvSpPr>
          <p:nvPr>
            <p:ph type="sldNum" sz="quarter" idx="12"/>
          </p:nvPr>
        </p:nvSpPr>
        <p:spPr/>
        <p:txBody>
          <a:bodyPr/>
          <a:lstStyle/>
          <a:p>
            <a:fld id="{FA36AD8D-391B-44FB-824B-73D5040A8D0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61344375"/>
      </p:ext>
    </p:extLst>
  </p:cSld>
  <p:clrMapOvr>
    <a:masterClrMapping/>
  </p:clrMapOvr>
  <p:transition spd="med">
    <p:cover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DB2052EF-C2B8-4041-B427-EC52915B7A89}" type="datetime1">
              <a:rPr lang="tr-TR" smtClean="0">
                <a:solidFill>
                  <a:prstClr val="black">
                    <a:tint val="75000"/>
                  </a:prstClr>
                </a:solidFill>
              </a:rPr>
              <a:pPr/>
              <a:t>11.10.2021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2. Ulusal Klinik Mikrobiyoloji Kongresi,      12 Kasım 2013, Antalya</a:t>
            </a:r>
          </a:p>
        </p:txBody>
      </p:sp>
      <p:sp>
        <p:nvSpPr>
          <p:cNvPr id="6" name="Slayt Numarası Yer Tutucusu 5"/>
          <p:cNvSpPr>
            <a:spLocks noGrp="1"/>
          </p:cNvSpPr>
          <p:nvPr>
            <p:ph type="sldNum" sz="quarter" idx="12"/>
          </p:nvPr>
        </p:nvSpPr>
        <p:spPr/>
        <p:txBody>
          <a:bodyPr/>
          <a:lstStyle/>
          <a:p>
            <a:fld id="{FA36AD8D-391B-44FB-824B-73D5040A8D0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29454532"/>
      </p:ext>
    </p:extLst>
  </p:cSld>
  <p:clrMapOvr>
    <a:masterClrMapping/>
  </p:clrMapOvr>
  <p:transition spd="med">
    <p:cover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F26E7E1-DD4A-4FDE-9CE5-CD95E6E628D9}" type="datetime1">
              <a:rPr lang="tr-TR" smtClean="0">
                <a:solidFill>
                  <a:prstClr val="black">
                    <a:tint val="75000"/>
                  </a:prstClr>
                </a:solidFill>
              </a:rPr>
              <a:pPr/>
              <a:t>11.10.2021</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r>
              <a:rPr lang="tr-TR">
                <a:solidFill>
                  <a:prstClr val="black">
                    <a:tint val="75000"/>
                  </a:prstClr>
                </a:solidFill>
              </a:rPr>
              <a:t>2. Ulusal Klinik Mikrobiyoloji Kongresi,      12 Kasım 2013, Antalya</a:t>
            </a:r>
          </a:p>
        </p:txBody>
      </p:sp>
      <p:sp>
        <p:nvSpPr>
          <p:cNvPr id="7" name="Slayt Numarası Yer Tutucusu 6"/>
          <p:cNvSpPr>
            <a:spLocks noGrp="1"/>
          </p:cNvSpPr>
          <p:nvPr>
            <p:ph type="sldNum" sz="quarter" idx="12"/>
          </p:nvPr>
        </p:nvSpPr>
        <p:spPr/>
        <p:txBody>
          <a:bodyPr/>
          <a:lstStyle/>
          <a:p>
            <a:fld id="{FA36AD8D-391B-44FB-824B-73D5040A8D0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42467667"/>
      </p:ext>
    </p:extLst>
  </p:cSld>
  <p:clrMapOvr>
    <a:masterClrMapping/>
  </p:clrMapOvr>
  <p:transition spd="med">
    <p:cover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2DE292B-EEE1-416B-8495-AC24135A652C}" type="datetime1">
              <a:rPr lang="tr-TR" smtClean="0">
                <a:solidFill>
                  <a:prstClr val="black">
                    <a:tint val="75000"/>
                  </a:prstClr>
                </a:solidFill>
              </a:rPr>
              <a:pPr/>
              <a:t>11.10.2021</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r>
              <a:rPr lang="tr-TR">
                <a:solidFill>
                  <a:prstClr val="black">
                    <a:tint val="75000"/>
                  </a:prstClr>
                </a:solidFill>
              </a:rPr>
              <a:t>2. Ulusal Klinik Mikrobiyoloji Kongresi,      12 Kasım 2013, Antalya</a:t>
            </a:r>
          </a:p>
        </p:txBody>
      </p:sp>
      <p:sp>
        <p:nvSpPr>
          <p:cNvPr id="9" name="Slayt Numarası Yer Tutucusu 8"/>
          <p:cNvSpPr>
            <a:spLocks noGrp="1"/>
          </p:cNvSpPr>
          <p:nvPr>
            <p:ph type="sldNum" sz="quarter" idx="12"/>
          </p:nvPr>
        </p:nvSpPr>
        <p:spPr/>
        <p:txBody>
          <a:bodyPr/>
          <a:lstStyle/>
          <a:p>
            <a:fld id="{FA36AD8D-391B-44FB-824B-73D5040A8D0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6167123"/>
      </p:ext>
    </p:extLst>
  </p:cSld>
  <p:clrMapOvr>
    <a:masterClrMapping/>
  </p:clrMapOvr>
  <p:transition spd="med">
    <p:cover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1CD1E91-E944-40E7-AA83-E17EA8334102}" type="datetime1">
              <a:rPr lang="tr-TR" smtClean="0">
                <a:solidFill>
                  <a:prstClr val="black">
                    <a:tint val="75000"/>
                  </a:prstClr>
                </a:solidFill>
              </a:rPr>
              <a:pPr/>
              <a:t>11.10.2021</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r>
              <a:rPr lang="tr-TR">
                <a:solidFill>
                  <a:prstClr val="black">
                    <a:tint val="75000"/>
                  </a:prstClr>
                </a:solidFill>
              </a:rPr>
              <a:t>2. Ulusal Klinik Mikrobiyoloji Kongresi,      12 Kasım 2013, Antalya</a:t>
            </a:r>
          </a:p>
        </p:txBody>
      </p:sp>
      <p:sp>
        <p:nvSpPr>
          <p:cNvPr id="5" name="Slayt Numarası Yer Tutucusu 4"/>
          <p:cNvSpPr>
            <a:spLocks noGrp="1"/>
          </p:cNvSpPr>
          <p:nvPr>
            <p:ph type="sldNum" sz="quarter" idx="12"/>
          </p:nvPr>
        </p:nvSpPr>
        <p:spPr/>
        <p:txBody>
          <a:bodyPr/>
          <a:lstStyle/>
          <a:p>
            <a:fld id="{FA36AD8D-391B-44FB-824B-73D5040A8D0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88623696"/>
      </p:ext>
    </p:extLst>
  </p:cSld>
  <p:clrMapOvr>
    <a:masterClrMapping/>
  </p:clrMapOvr>
  <p:transition spd="med">
    <p:cover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43787C0-EF0D-4BF3-9FB6-28B4B1453A37}" type="datetime1">
              <a:rPr lang="tr-TR" smtClean="0">
                <a:solidFill>
                  <a:prstClr val="black">
                    <a:tint val="75000"/>
                  </a:prstClr>
                </a:solidFill>
              </a:rPr>
              <a:pPr/>
              <a:t>11.10.2021</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r>
              <a:rPr lang="tr-TR">
                <a:solidFill>
                  <a:prstClr val="black">
                    <a:tint val="75000"/>
                  </a:prstClr>
                </a:solidFill>
              </a:rPr>
              <a:t>2. Ulusal Klinik Mikrobiyoloji Kongresi,      12 Kasım 2013, Antalya</a:t>
            </a:r>
          </a:p>
        </p:txBody>
      </p:sp>
      <p:sp>
        <p:nvSpPr>
          <p:cNvPr id="4" name="Slayt Numarası Yer Tutucusu 3"/>
          <p:cNvSpPr>
            <a:spLocks noGrp="1"/>
          </p:cNvSpPr>
          <p:nvPr>
            <p:ph type="sldNum" sz="quarter" idx="12"/>
          </p:nvPr>
        </p:nvSpPr>
        <p:spPr/>
        <p:txBody>
          <a:bodyPr/>
          <a:lstStyle/>
          <a:p>
            <a:fld id="{FA36AD8D-391B-44FB-824B-73D5040A8D0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71985932"/>
      </p:ext>
    </p:extLst>
  </p:cSld>
  <p:clrMapOvr>
    <a:masterClrMapping/>
  </p:clrMapOvr>
  <p:transition spd="med">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3D3F7CA-FA26-4B94-9740-C2217E91A156}" type="datetime1">
              <a:rPr lang="tr-TR" smtClean="0"/>
              <a:t>11.10.2021</a:t>
            </a:fld>
            <a:endParaRPr lang="tr-TR"/>
          </a:p>
        </p:txBody>
      </p:sp>
      <p:sp>
        <p:nvSpPr>
          <p:cNvPr id="5" name="Altbilgi Yer Tutucusu 4"/>
          <p:cNvSpPr>
            <a:spLocks noGrp="1"/>
          </p:cNvSpPr>
          <p:nvPr>
            <p:ph type="ftr" sz="quarter" idx="11"/>
          </p:nvPr>
        </p:nvSpPr>
        <p:spPr/>
        <p:txBody>
          <a:bodyPr/>
          <a:lstStyle/>
          <a:p>
            <a:r>
              <a:rPr lang="tr-TR"/>
              <a:t>2. Ulusal Klinik Mikrobiyoloji Kongresi,      12 Kasım 2013, Antalya</a:t>
            </a:r>
          </a:p>
        </p:txBody>
      </p:sp>
      <p:sp>
        <p:nvSpPr>
          <p:cNvPr id="6" name="Slayt Numarası Yer Tutucusu 5"/>
          <p:cNvSpPr>
            <a:spLocks noGrp="1"/>
          </p:cNvSpPr>
          <p:nvPr>
            <p:ph type="sldNum" sz="quarter" idx="12"/>
          </p:nvPr>
        </p:nvSpPr>
        <p:spPr/>
        <p:txBody>
          <a:bodyPr/>
          <a:lstStyle/>
          <a:p>
            <a:fld id="{FA36AD8D-391B-44FB-824B-73D5040A8D09}" type="slidenum">
              <a:rPr lang="tr-TR" smtClean="0"/>
              <a:pPr/>
              <a:t>‹#›</a:t>
            </a:fld>
            <a:endParaRPr lang="tr-TR"/>
          </a:p>
        </p:txBody>
      </p:sp>
    </p:spTree>
    <p:extLst>
      <p:ext uri="{BB962C8B-B14F-4D97-AF65-F5344CB8AC3E}">
        <p14:creationId xmlns:p14="http://schemas.microsoft.com/office/powerpoint/2010/main" val="4181052299"/>
      </p:ext>
    </p:extLst>
  </p:cSld>
  <p:clrMapOvr>
    <a:masterClrMapping/>
  </p:clrMapOvr>
  <p:transition spd="med">
    <p:cover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51492A1-868F-477F-813A-96A9A14DAFE7}" type="datetime1">
              <a:rPr lang="tr-TR" smtClean="0">
                <a:solidFill>
                  <a:prstClr val="black">
                    <a:tint val="75000"/>
                  </a:prstClr>
                </a:solidFill>
              </a:rPr>
              <a:pPr/>
              <a:t>11.10.2021</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r>
              <a:rPr lang="tr-TR">
                <a:solidFill>
                  <a:prstClr val="black">
                    <a:tint val="75000"/>
                  </a:prstClr>
                </a:solidFill>
              </a:rPr>
              <a:t>2. Ulusal Klinik Mikrobiyoloji Kongresi,      12 Kasım 2013, Antalya</a:t>
            </a:r>
          </a:p>
        </p:txBody>
      </p:sp>
      <p:sp>
        <p:nvSpPr>
          <p:cNvPr id="7" name="Slayt Numarası Yer Tutucusu 6"/>
          <p:cNvSpPr>
            <a:spLocks noGrp="1"/>
          </p:cNvSpPr>
          <p:nvPr>
            <p:ph type="sldNum" sz="quarter" idx="12"/>
          </p:nvPr>
        </p:nvSpPr>
        <p:spPr/>
        <p:txBody>
          <a:bodyPr/>
          <a:lstStyle/>
          <a:p>
            <a:fld id="{FA36AD8D-391B-44FB-824B-73D5040A8D0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42988226"/>
      </p:ext>
    </p:extLst>
  </p:cSld>
  <p:clrMapOvr>
    <a:masterClrMapping/>
  </p:clrMapOvr>
  <p:transition spd="med">
    <p:cover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8296393-6F1A-4188-8FFD-E2400BC5AEEA}" type="datetime1">
              <a:rPr lang="tr-TR" smtClean="0">
                <a:solidFill>
                  <a:prstClr val="black">
                    <a:tint val="75000"/>
                  </a:prstClr>
                </a:solidFill>
              </a:rPr>
              <a:pPr/>
              <a:t>11.10.2021</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r>
              <a:rPr lang="tr-TR">
                <a:solidFill>
                  <a:prstClr val="black">
                    <a:tint val="75000"/>
                  </a:prstClr>
                </a:solidFill>
              </a:rPr>
              <a:t>2. Ulusal Klinik Mikrobiyoloji Kongresi,      12 Kasım 2013, Antalya</a:t>
            </a:r>
          </a:p>
        </p:txBody>
      </p:sp>
      <p:sp>
        <p:nvSpPr>
          <p:cNvPr id="7" name="Slayt Numarası Yer Tutucusu 6"/>
          <p:cNvSpPr>
            <a:spLocks noGrp="1"/>
          </p:cNvSpPr>
          <p:nvPr>
            <p:ph type="sldNum" sz="quarter" idx="12"/>
          </p:nvPr>
        </p:nvSpPr>
        <p:spPr/>
        <p:txBody>
          <a:bodyPr/>
          <a:lstStyle/>
          <a:p>
            <a:fld id="{FA36AD8D-391B-44FB-824B-73D5040A8D0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95703648"/>
      </p:ext>
    </p:extLst>
  </p:cSld>
  <p:clrMapOvr>
    <a:masterClrMapping/>
  </p:clrMapOvr>
  <p:transition spd="med">
    <p:cover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55E46A5-4DAA-4B96-8ABC-0CB4B7166EDE}" type="datetime1">
              <a:rPr lang="tr-TR" smtClean="0">
                <a:solidFill>
                  <a:prstClr val="black">
                    <a:tint val="75000"/>
                  </a:prstClr>
                </a:solidFill>
              </a:rPr>
              <a:pPr/>
              <a:t>11.10.2021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2. Ulusal Klinik Mikrobiyoloji Kongresi,      12 Kasım 2013, Antalya</a:t>
            </a:r>
          </a:p>
        </p:txBody>
      </p:sp>
      <p:sp>
        <p:nvSpPr>
          <p:cNvPr id="6" name="Slayt Numarası Yer Tutucusu 5"/>
          <p:cNvSpPr>
            <a:spLocks noGrp="1"/>
          </p:cNvSpPr>
          <p:nvPr>
            <p:ph type="sldNum" sz="quarter" idx="12"/>
          </p:nvPr>
        </p:nvSpPr>
        <p:spPr/>
        <p:txBody>
          <a:bodyPr/>
          <a:lstStyle/>
          <a:p>
            <a:fld id="{FA36AD8D-391B-44FB-824B-73D5040A8D0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90824798"/>
      </p:ext>
    </p:extLst>
  </p:cSld>
  <p:clrMapOvr>
    <a:masterClrMapping/>
  </p:clrMapOvr>
  <p:transition spd="med">
    <p:cover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2AD703B-B0A2-4CFA-BA3B-1EF560D85D74}" type="datetime1">
              <a:rPr lang="tr-TR" smtClean="0">
                <a:solidFill>
                  <a:prstClr val="black">
                    <a:tint val="75000"/>
                  </a:prstClr>
                </a:solidFill>
              </a:rPr>
              <a:pPr/>
              <a:t>11.10.2021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2. Ulusal Klinik Mikrobiyoloji Kongresi,      12 Kasım 2013, Antalya</a:t>
            </a:r>
          </a:p>
        </p:txBody>
      </p:sp>
      <p:sp>
        <p:nvSpPr>
          <p:cNvPr id="6" name="Slayt Numarası Yer Tutucusu 5"/>
          <p:cNvSpPr>
            <a:spLocks noGrp="1"/>
          </p:cNvSpPr>
          <p:nvPr>
            <p:ph type="sldNum" sz="quarter" idx="12"/>
          </p:nvPr>
        </p:nvSpPr>
        <p:spPr/>
        <p:txBody>
          <a:bodyPr/>
          <a:lstStyle/>
          <a:p>
            <a:fld id="{FA36AD8D-391B-44FB-824B-73D5040A8D0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06163922"/>
      </p:ext>
    </p:extLst>
  </p:cSld>
  <p:clrMapOvr>
    <a:masterClrMapping/>
  </p:clrMapOvr>
  <p:transition spd="med">
    <p:cover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Başlık Slaydı">
    <p:spTree>
      <p:nvGrpSpPr>
        <p:cNvPr id="1" name=""/>
        <p:cNvGrpSpPr/>
        <p:nvPr/>
      </p:nvGrpSpPr>
      <p:grpSpPr>
        <a:xfrm>
          <a:off x="0" y="0"/>
          <a:ext cx="0" cy="0"/>
          <a:chOff x="0" y="0"/>
          <a:chExt cx="0" cy="0"/>
        </a:xfrm>
      </p:grpSpPr>
      <p:sp>
        <p:nvSpPr>
          <p:cNvPr id="4" name="3 Veri Yer Tutucusu"/>
          <p:cNvSpPr>
            <a:spLocks noGrp="1"/>
          </p:cNvSpPr>
          <p:nvPr>
            <p:ph type="dt" sz="half" idx="10"/>
          </p:nvPr>
        </p:nvSpPr>
        <p:spPr>
          <a:xfrm>
            <a:off x="457200" y="6356350"/>
            <a:ext cx="2133600" cy="365125"/>
          </a:xfrm>
          <a:prstGeom prst="rect">
            <a:avLst/>
          </a:prstGeom>
        </p:spPr>
        <p:txBody>
          <a:bodyPr/>
          <a:lstStyle/>
          <a:p>
            <a:fld id="{19B7AD6D-A7D4-4202-ABCC-380A59108151}" type="datetime1">
              <a:rPr lang="tr-TR" smtClean="0">
                <a:solidFill>
                  <a:prstClr val="black">
                    <a:tint val="75000"/>
                  </a:prstClr>
                </a:solidFill>
              </a:rPr>
              <a:pPr/>
              <a:t>11.10.2021</a:t>
            </a:fld>
            <a:endParaRPr lang="tr-TR">
              <a:solidFill>
                <a:prstClr val="black">
                  <a:tint val="75000"/>
                </a:prstClr>
              </a:solidFill>
            </a:endParaRP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p>
            <a:r>
              <a:rPr lang="tr-TR">
                <a:solidFill>
                  <a:prstClr val="black">
                    <a:tint val="75000"/>
                  </a:prstClr>
                </a:solidFill>
              </a:rPr>
              <a:t>2. Ulusal Klinik Mikrobiyoloji Kongresi,      12 Kasım 2013, Antalya</a:t>
            </a: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FA36AD8D-391B-44FB-824B-73D5040A8D09}" type="slidenum">
              <a:rPr lang="tr-TR" smtClean="0">
                <a:solidFill>
                  <a:prstClr val="black">
                    <a:tint val="75000"/>
                  </a:prstClr>
                </a:solidFill>
              </a:rPr>
              <a:pPr/>
              <a:t>‹#›</a:t>
            </a:fld>
            <a:endParaRPr lang="tr-TR">
              <a:solidFill>
                <a:prstClr val="black">
                  <a:tint val="75000"/>
                </a:prstClr>
              </a:solidFill>
            </a:endParaRPr>
          </a:p>
        </p:txBody>
      </p:sp>
      <p:pic>
        <p:nvPicPr>
          <p:cNvPr id="7" name="9 Resim" descr="sagliklogo.png"/>
          <p:cNvPicPr>
            <a:picLocks noChangeAspect="1"/>
          </p:cNvPicPr>
          <p:nvPr userDrawn="1"/>
        </p:nvPicPr>
        <p:blipFill>
          <a:blip r:embed="rId2" cstate="print"/>
          <a:stretch>
            <a:fillRect/>
          </a:stretch>
        </p:blipFill>
        <p:spPr>
          <a:xfrm>
            <a:off x="266361" y="146248"/>
            <a:ext cx="795668" cy="834480"/>
          </a:xfrm>
          <a:prstGeom prst="rect">
            <a:avLst/>
          </a:prstGeom>
        </p:spPr>
      </p:pic>
      <p:sp>
        <p:nvSpPr>
          <p:cNvPr id="8" name="10 Metin kutusu"/>
          <p:cNvSpPr txBox="1"/>
          <p:nvPr userDrawn="1"/>
        </p:nvSpPr>
        <p:spPr>
          <a:xfrm>
            <a:off x="971600" y="188640"/>
            <a:ext cx="6264696" cy="646331"/>
          </a:xfrm>
          <a:prstGeom prst="rect">
            <a:avLst/>
          </a:prstGeom>
          <a:noFill/>
        </p:spPr>
        <p:txBody>
          <a:bodyPr wrap="square" rtlCol="0">
            <a:spAutoFit/>
          </a:bodyPr>
          <a:lstStyle/>
          <a:p>
            <a:r>
              <a:rPr lang="tr-TR" dirty="0">
                <a:solidFill>
                  <a:prstClr val="black"/>
                </a:solidFill>
              </a:rPr>
              <a:t>T.C. Sağlık Bakanlığı</a:t>
            </a:r>
          </a:p>
          <a:p>
            <a:r>
              <a:rPr lang="tr-TR" b="1" dirty="0">
                <a:solidFill>
                  <a:prstClr val="black"/>
                </a:solidFill>
                <a:latin typeface="Arial" pitchFamily="34" charset="0"/>
                <a:cs typeface="Arial" pitchFamily="34" charset="0"/>
              </a:rPr>
              <a:t>Türkiye Halk Sağlığı Kurumu</a:t>
            </a:r>
          </a:p>
        </p:txBody>
      </p:sp>
      <p:sp>
        <p:nvSpPr>
          <p:cNvPr id="9" name="12 Dikdörtgen"/>
          <p:cNvSpPr/>
          <p:nvPr userDrawn="1"/>
        </p:nvSpPr>
        <p:spPr>
          <a:xfrm>
            <a:off x="1115616" y="836712"/>
            <a:ext cx="7488832" cy="7200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solidFill>
                <a:prstClr val="white"/>
              </a:solidFill>
            </a:endParaRPr>
          </a:p>
        </p:txBody>
      </p:sp>
    </p:spTree>
    <p:extLst>
      <p:ext uri="{BB962C8B-B14F-4D97-AF65-F5344CB8AC3E}">
        <p14:creationId xmlns:p14="http://schemas.microsoft.com/office/powerpoint/2010/main" val="539783163"/>
      </p:ext>
    </p:extLst>
  </p:cSld>
  <p:clrMapOvr>
    <a:masterClrMapping/>
  </p:clrMapOvr>
  <p:transition spd="med">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DB2052EF-C2B8-4041-B427-EC52915B7A89}" type="datetime1">
              <a:rPr lang="tr-TR" smtClean="0"/>
              <a:t>11.10.2021</a:t>
            </a:fld>
            <a:endParaRPr lang="tr-TR"/>
          </a:p>
        </p:txBody>
      </p:sp>
      <p:sp>
        <p:nvSpPr>
          <p:cNvPr id="5" name="Altbilgi Yer Tutucusu 4"/>
          <p:cNvSpPr>
            <a:spLocks noGrp="1"/>
          </p:cNvSpPr>
          <p:nvPr>
            <p:ph type="ftr" sz="quarter" idx="11"/>
          </p:nvPr>
        </p:nvSpPr>
        <p:spPr/>
        <p:txBody>
          <a:bodyPr/>
          <a:lstStyle/>
          <a:p>
            <a:r>
              <a:rPr lang="tr-TR"/>
              <a:t>2. Ulusal Klinik Mikrobiyoloji Kongresi,      12 Kasım 2013, Antalya</a:t>
            </a:r>
          </a:p>
        </p:txBody>
      </p:sp>
      <p:sp>
        <p:nvSpPr>
          <p:cNvPr id="6" name="Slayt Numarası Yer Tutucusu 5"/>
          <p:cNvSpPr>
            <a:spLocks noGrp="1"/>
          </p:cNvSpPr>
          <p:nvPr>
            <p:ph type="sldNum" sz="quarter" idx="12"/>
          </p:nvPr>
        </p:nvSpPr>
        <p:spPr/>
        <p:txBody>
          <a:bodyPr/>
          <a:lstStyle/>
          <a:p>
            <a:fld id="{FA36AD8D-391B-44FB-824B-73D5040A8D09}" type="slidenum">
              <a:rPr lang="tr-TR" smtClean="0"/>
              <a:pPr/>
              <a:t>‹#›</a:t>
            </a:fld>
            <a:endParaRPr lang="tr-TR"/>
          </a:p>
        </p:txBody>
      </p:sp>
    </p:spTree>
    <p:extLst>
      <p:ext uri="{BB962C8B-B14F-4D97-AF65-F5344CB8AC3E}">
        <p14:creationId xmlns:p14="http://schemas.microsoft.com/office/powerpoint/2010/main" val="2044794921"/>
      </p:ext>
    </p:extLst>
  </p:cSld>
  <p:clrMapOvr>
    <a:masterClrMapping/>
  </p:clrMapOvr>
  <p:transition spd="med">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F26E7E1-DD4A-4FDE-9CE5-CD95E6E628D9}" type="datetime1">
              <a:rPr lang="tr-TR" smtClean="0"/>
              <a:t>11.10.2021</a:t>
            </a:fld>
            <a:endParaRPr lang="tr-TR"/>
          </a:p>
        </p:txBody>
      </p:sp>
      <p:sp>
        <p:nvSpPr>
          <p:cNvPr id="6" name="Altbilgi Yer Tutucusu 5"/>
          <p:cNvSpPr>
            <a:spLocks noGrp="1"/>
          </p:cNvSpPr>
          <p:nvPr>
            <p:ph type="ftr" sz="quarter" idx="11"/>
          </p:nvPr>
        </p:nvSpPr>
        <p:spPr/>
        <p:txBody>
          <a:bodyPr/>
          <a:lstStyle/>
          <a:p>
            <a:r>
              <a:rPr lang="tr-TR"/>
              <a:t>2. Ulusal Klinik Mikrobiyoloji Kongresi,      12 Kasım 2013, Antalya</a:t>
            </a:r>
          </a:p>
        </p:txBody>
      </p:sp>
      <p:sp>
        <p:nvSpPr>
          <p:cNvPr id="7" name="Slayt Numarası Yer Tutucusu 6"/>
          <p:cNvSpPr>
            <a:spLocks noGrp="1"/>
          </p:cNvSpPr>
          <p:nvPr>
            <p:ph type="sldNum" sz="quarter" idx="12"/>
          </p:nvPr>
        </p:nvSpPr>
        <p:spPr/>
        <p:txBody>
          <a:bodyPr/>
          <a:lstStyle/>
          <a:p>
            <a:fld id="{FA36AD8D-391B-44FB-824B-73D5040A8D09}" type="slidenum">
              <a:rPr lang="tr-TR" smtClean="0"/>
              <a:pPr/>
              <a:t>‹#›</a:t>
            </a:fld>
            <a:endParaRPr lang="tr-TR"/>
          </a:p>
        </p:txBody>
      </p:sp>
    </p:spTree>
    <p:extLst>
      <p:ext uri="{BB962C8B-B14F-4D97-AF65-F5344CB8AC3E}">
        <p14:creationId xmlns:p14="http://schemas.microsoft.com/office/powerpoint/2010/main" val="2018922013"/>
      </p:ext>
    </p:extLst>
  </p:cSld>
  <p:clrMapOvr>
    <a:masterClrMapping/>
  </p:clrMapOvr>
  <p:transition spd="med">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2DE292B-EEE1-416B-8495-AC24135A652C}" type="datetime1">
              <a:rPr lang="tr-TR" smtClean="0"/>
              <a:t>11.10.2021</a:t>
            </a:fld>
            <a:endParaRPr lang="tr-TR"/>
          </a:p>
        </p:txBody>
      </p:sp>
      <p:sp>
        <p:nvSpPr>
          <p:cNvPr id="8" name="Altbilgi Yer Tutucusu 7"/>
          <p:cNvSpPr>
            <a:spLocks noGrp="1"/>
          </p:cNvSpPr>
          <p:nvPr>
            <p:ph type="ftr" sz="quarter" idx="11"/>
          </p:nvPr>
        </p:nvSpPr>
        <p:spPr/>
        <p:txBody>
          <a:bodyPr/>
          <a:lstStyle/>
          <a:p>
            <a:r>
              <a:rPr lang="tr-TR"/>
              <a:t>2. Ulusal Klinik Mikrobiyoloji Kongresi,      12 Kasım 2013, Antalya</a:t>
            </a:r>
          </a:p>
        </p:txBody>
      </p:sp>
      <p:sp>
        <p:nvSpPr>
          <p:cNvPr id="9" name="Slayt Numarası Yer Tutucusu 8"/>
          <p:cNvSpPr>
            <a:spLocks noGrp="1"/>
          </p:cNvSpPr>
          <p:nvPr>
            <p:ph type="sldNum" sz="quarter" idx="12"/>
          </p:nvPr>
        </p:nvSpPr>
        <p:spPr/>
        <p:txBody>
          <a:bodyPr/>
          <a:lstStyle/>
          <a:p>
            <a:fld id="{FA36AD8D-391B-44FB-824B-73D5040A8D09}" type="slidenum">
              <a:rPr lang="tr-TR" smtClean="0"/>
              <a:pPr/>
              <a:t>‹#›</a:t>
            </a:fld>
            <a:endParaRPr lang="tr-TR"/>
          </a:p>
        </p:txBody>
      </p:sp>
    </p:spTree>
    <p:extLst>
      <p:ext uri="{BB962C8B-B14F-4D97-AF65-F5344CB8AC3E}">
        <p14:creationId xmlns:p14="http://schemas.microsoft.com/office/powerpoint/2010/main" val="2403272741"/>
      </p:ext>
    </p:extLst>
  </p:cSld>
  <p:clrMapOvr>
    <a:masterClrMapping/>
  </p:clrMapOvr>
  <p:transition spd="med">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1CD1E91-E944-40E7-AA83-E17EA8334102}" type="datetime1">
              <a:rPr lang="tr-TR" smtClean="0"/>
              <a:t>11.10.2021</a:t>
            </a:fld>
            <a:endParaRPr lang="tr-TR"/>
          </a:p>
        </p:txBody>
      </p:sp>
      <p:sp>
        <p:nvSpPr>
          <p:cNvPr id="4" name="Altbilgi Yer Tutucusu 3"/>
          <p:cNvSpPr>
            <a:spLocks noGrp="1"/>
          </p:cNvSpPr>
          <p:nvPr>
            <p:ph type="ftr" sz="quarter" idx="11"/>
          </p:nvPr>
        </p:nvSpPr>
        <p:spPr/>
        <p:txBody>
          <a:bodyPr/>
          <a:lstStyle/>
          <a:p>
            <a:r>
              <a:rPr lang="tr-TR"/>
              <a:t>2. Ulusal Klinik Mikrobiyoloji Kongresi,      12 Kasım 2013, Antalya</a:t>
            </a:r>
          </a:p>
        </p:txBody>
      </p:sp>
      <p:sp>
        <p:nvSpPr>
          <p:cNvPr id="5" name="Slayt Numarası Yer Tutucusu 4"/>
          <p:cNvSpPr>
            <a:spLocks noGrp="1"/>
          </p:cNvSpPr>
          <p:nvPr>
            <p:ph type="sldNum" sz="quarter" idx="12"/>
          </p:nvPr>
        </p:nvSpPr>
        <p:spPr/>
        <p:txBody>
          <a:bodyPr/>
          <a:lstStyle/>
          <a:p>
            <a:fld id="{FA36AD8D-391B-44FB-824B-73D5040A8D09}" type="slidenum">
              <a:rPr lang="tr-TR" smtClean="0"/>
              <a:pPr/>
              <a:t>‹#›</a:t>
            </a:fld>
            <a:endParaRPr lang="tr-TR"/>
          </a:p>
        </p:txBody>
      </p:sp>
    </p:spTree>
    <p:extLst>
      <p:ext uri="{BB962C8B-B14F-4D97-AF65-F5344CB8AC3E}">
        <p14:creationId xmlns:p14="http://schemas.microsoft.com/office/powerpoint/2010/main" val="2591149151"/>
      </p:ext>
    </p:extLst>
  </p:cSld>
  <p:clrMapOvr>
    <a:masterClrMapping/>
  </p:clrMapOvr>
  <p:transition spd="med">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43787C0-EF0D-4BF3-9FB6-28B4B1453A37}" type="datetime1">
              <a:rPr lang="tr-TR" smtClean="0"/>
              <a:t>11.10.2021</a:t>
            </a:fld>
            <a:endParaRPr lang="tr-TR"/>
          </a:p>
        </p:txBody>
      </p:sp>
      <p:sp>
        <p:nvSpPr>
          <p:cNvPr id="3" name="Altbilgi Yer Tutucusu 2"/>
          <p:cNvSpPr>
            <a:spLocks noGrp="1"/>
          </p:cNvSpPr>
          <p:nvPr>
            <p:ph type="ftr" sz="quarter" idx="11"/>
          </p:nvPr>
        </p:nvSpPr>
        <p:spPr/>
        <p:txBody>
          <a:bodyPr/>
          <a:lstStyle/>
          <a:p>
            <a:r>
              <a:rPr lang="tr-TR"/>
              <a:t>2. Ulusal Klinik Mikrobiyoloji Kongresi,      12 Kasım 2013, Antalya</a:t>
            </a:r>
          </a:p>
        </p:txBody>
      </p:sp>
      <p:sp>
        <p:nvSpPr>
          <p:cNvPr id="4" name="Slayt Numarası Yer Tutucusu 3"/>
          <p:cNvSpPr>
            <a:spLocks noGrp="1"/>
          </p:cNvSpPr>
          <p:nvPr>
            <p:ph type="sldNum" sz="quarter" idx="12"/>
          </p:nvPr>
        </p:nvSpPr>
        <p:spPr/>
        <p:txBody>
          <a:bodyPr/>
          <a:lstStyle/>
          <a:p>
            <a:fld id="{FA36AD8D-391B-44FB-824B-73D5040A8D09}" type="slidenum">
              <a:rPr lang="tr-TR" smtClean="0"/>
              <a:pPr/>
              <a:t>‹#›</a:t>
            </a:fld>
            <a:endParaRPr lang="tr-TR"/>
          </a:p>
        </p:txBody>
      </p:sp>
    </p:spTree>
    <p:extLst>
      <p:ext uri="{BB962C8B-B14F-4D97-AF65-F5344CB8AC3E}">
        <p14:creationId xmlns:p14="http://schemas.microsoft.com/office/powerpoint/2010/main" val="1263812772"/>
      </p:ext>
    </p:extLst>
  </p:cSld>
  <p:clrMapOvr>
    <a:masterClrMapping/>
  </p:clrMapOvr>
  <p:transition spd="med">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51492A1-868F-477F-813A-96A9A14DAFE7}" type="datetime1">
              <a:rPr lang="tr-TR" smtClean="0"/>
              <a:t>11.10.2021</a:t>
            </a:fld>
            <a:endParaRPr lang="tr-TR"/>
          </a:p>
        </p:txBody>
      </p:sp>
      <p:sp>
        <p:nvSpPr>
          <p:cNvPr id="6" name="Altbilgi Yer Tutucusu 5"/>
          <p:cNvSpPr>
            <a:spLocks noGrp="1"/>
          </p:cNvSpPr>
          <p:nvPr>
            <p:ph type="ftr" sz="quarter" idx="11"/>
          </p:nvPr>
        </p:nvSpPr>
        <p:spPr/>
        <p:txBody>
          <a:bodyPr/>
          <a:lstStyle/>
          <a:p>
            <a:r>
              <a:rPr lang="tr-TR"/>
              <a:t>2. Ulusal Klinik Mikrobiyoloji Kongresi,      12 Kasım 2013, Antalya</a:t>
            </a:r>
          </a:p>
        </p:txBody>
      </p:sp>
      <p:sp>
        <p:nvSpPr>
          <p:cNvPr id="7" name="Slayt Numarası Yer Tutucusu 6"/>
          <p:cNvSpPr>
            <a:spLocks noGrp="1"/>
          </p:cNvSpPr>
          <p:nvPr>
            <p:ph type="sldNum" sz="quarter" idx="12"/>
          </p:nvPr>
        </p:nvSpPr>
        <p:spPr/>
        <p:txBody>
          <a:bodyPr/>
          <a:lstStyle/>
          <a:p>
            <a:fld id="{FA36AD8D-391B-44FB-824B-73D5040A8D09}" type="slidenum">
              <a:rPr lang="tr-TR" smtClean="0"/>
              <a:pPr/>
              <a:t>‹#›</a:t>
            </a:fld>
            <a:endParaRPr lang="tr-TR"/>
          </a:p>
        </p:txBody>
      </p:sp>
    </p:spTree>
    <p:extLst>
      <p:ext uri="{BB962C8B-B14F-4D97-AF65-F5344CB8AC3E}">
        <p14:creationId xmlns:p14="http://schemas.microsoft.com/office/powerpoint/2010/main" val="1759456262"/>
      </p:ext>
    </p:extLst>
  </p:cSld>
  <p:clrMapOvr>
    <a:masterClrMapping/>
  </p:clrMapOvr>
  <p:transition spd="med">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8296393-6F1A-4188-8FFD-E2400BC5AEEA}" type="datetime1">
              <a:rPr lang="tr-TR" smtClean="0"/>
              <a:t>11.10.2021</a:t>
            </a:fld>
            <a:endParaRPr lang="tr-TR"/>
          </a:p>
        </p:txBody>
      </p:sp>
      <p:sp>
        <p:nvSpPr>
          <p:cNvPr id="6" name="Altbilgi Yer Tutucusu 5"/>
          <p:cNvSpPr>
            <a:spLocks noGrp="1"/>
          </p:cNvSpPr>
          <p:nvPr>
            <p:ph type="ftr" sz="quarter" idx="11"/>
          </p:nvPr>
        </p:nvSpPr>
        <p:spPr/>
        <p:txBody>
          <a:bodyPr/>
          <a:lstStyle/>
          <a:p>
            <a:r>
              <a:rPr lang="tr-TR"/>
              <a:t>2. Ulusal Klinik Mikrobiyoloji Kongresi,      12 Kasım 2013, Antalya</a:t>
            </a:r>
          </a:p>
        </p:txBody>
      </p:sp>
      <p:sp>
        <p:nvSpPr>
          <p:cNvPr id="7" name="Slayt Numarası Yer Tutucusu 6"/>
          <p:cNvSpPr>
            <a:spLocks noGrp="1"/>
          </p:cNvSpPr>
          <p:nvPr>
            <p:ph type="sldNum" sz="quarter" idx="12"/>
          </p:nvPr>
        </p:nvSpPr>
        <p:spPr/>
        <p:txBody>
          <a:bodyPr/>
          <a:lstStyle/>
          <a:p>
            <a:fld id="{FA36AD8D-391B-44FB-824B-73D5040A8D09}" type="slidenum">
              <a:rPr lang="tr-TR" smtClean="0"/>
              <a:pPr/>
              <a:t>‹#›</a:t>
            </a:fld>
            <a:endParaRPr lang="tr-TR"/>
          </a:p>
        </p:txBody>
      </p:sp>
    </p:spTree>
    <p:extLst>
      <p:ext uri="{BB962C8B-B14F-4D97-AF65-F5344CB8AC3E}">
        <p14:creationId xmlns:p14="http://schemas.microsoft.com/office/powerpoint/2010/main" val="3246546426"/>
      </p:ext>
    </p:extLst>
  </p:cSld>
  <p:clrMapOvr>
    <a:masterClrMapping/>
  </p:clrMapOvr>
  <p:transition spd="med">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73E32-EB5B-46F0-8E6B-DDDECCCBB3FC}" type="datetime1">
              <a:rPr lang="tr-TR" smtClean="0"/>
              <a:t>11.10.2021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2. Ulusal Klinik Mikrobiyoloji Kongresi,      12 Kasım 2013, Antalya</a:t>
            </a: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519C3-FD92-42BA-99F1-05CFB5D255D1}" type="slidenum">
              <a:rPr lang="tr-TR" smtClean="0"/>
              <a:pPr/>
              <a:t>‹#›</a:t>
            </a:fld>
            <a:endParaRPr lang="tr-TR"/>
          </a:p>
        </p:txBody>
      </p:sp>
      <p:pic>
        <p:nvPicPr>
          <p:cNvPr id="7" name="9 Resim" descr="sagliklogo.png"/>
          <p:cNvPicPr>
            <a:picLocks noChangeAspect="1"/>
          </p:cNvPicPr>
          <p:nvPr userDrawn="1"/>
        </p:nvPicPr>
        <p:blipFill>
          <a:blip r:embed="rId14" cstate="print"/>
          <a:stretch>
            <a:fillRect/>
          </a:stretch>
        </p:blipFill>
        <p:spPr>
          <a:xfrm>
            <a:off x="266361" y="146248"/>
            <a:ext cx="795668" cy="834480"/>
          </a:xfrm>
          <a:prstGeom prst="rect">
            <a:avLst/>
          </a:prstGeom>
        </p:spPr>
      </p:pic>
      <p:sp>
        <p:nvSpPr>
          <p:cNvPr id="8" name="10 Metin kutusu"/>
          <p:cNvSpPr txBox="1"/>
          <p:nvPr userDrawn="1"/>
        </p:nvSpPr>
        <p:spPr>
          <a:xfrm>
            <a:off x="971600" y="188640"/>
            <a:ext cx="6264696" cy="646331"/>
          </a:xfrm>
          <a:prstGeom prst="rect">
            <a:avLst/>
          </a:prstGeom>
          <a:noFill/>
        </p:spPr>
        <p:txBody>
          <a:bodyPr wrap="square" rtlCol="0">
            <a:spAutoFit/>
          </a:bodyPr>
          <a:lstStyle/>
          <a:p>
            <a:r>
              <a:rPr lang="tr-TR" dirty="0"/>
              <a:t>T.C. Sağlık Bakanlığı</a:t>
            </a:r>
          </a:p>
          <a:p>
            <a:r>
              <a:rPr lang="tr-TR" b="1" dirty="0">
                <a:latin typeface="Arial" pitchFamily="34" charset="0"/>
                <a:cs typeface="Arial" pitchFamily="34" charset="0"/>
              </a:rPr>
              <a:t>Türkiye</a:t>
            </a:r>
            <a:r>
              <a:rPr lang="tr-TR" b="1" baseline="0" dirty="0">
                <a:latin typeface="Arial" pitchFamily="34" charset="0"/>
                <a:cs typeface="Arial" pitchFamily="34" charset="0"/>
              </a:rPr>
              <a:t> Halk Sağlığı Kurumu</a:t>
            </a:r>
            <a:endParaRPr lang="tr-TR" b="1" dirty="0">
              <a:latin typeface="Arial" pitchFamily="34" charset="0"/>
              <a:cs typeface="Arial" pitchFamily="34" charset="0"/>
            </a:endParaRPr>
          </a:p>
        </p:txBody>
      </p:sp>
      <p:sp>
        <p:nvSpPr>
          <p:cNvPr id="9" name="12 Dikdörtgen"/>
          <p:cNvSpPr/>
          <p:nvPr userDrawn="1"/>
        </p:nvSpPr>
        <p:spPr>
          <a:xfrm>
            <a:off x="1115616" y="836712"/>
            <a:ext cx="7488832" cy="7200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p>
        </p:txBody>
      </p:sp>
      <p:pic>
        <p:nvPicPr>
          <p:cNvPr id="10" name="11 Resim" descr="sagliklogo-1.png"/>
          <p:cNvPicPr>
            <a:picLocks noChangeAspect="1"/>
          </p:cNvPicPr>
          <p:nvPr userDrawn="1"/>
        </p:nvPicPr>
        <p:blipFill>
          <a:blip r:embed="rId15" cstate="print">
            <a:duotone>
              <a:schemeClr val="bg2">
                <a:shade val="45000"/>
                <a:satMod val="135000"/>
              </a:schemeClr>
              <a:prstClr val="white"/>
            </a:duotone>
            <a:lum bright="10000" contrast="10000"/>
          </a:blip>
          <a:srcRect l="11243" r="23197"/>
          <a:stretch>
            <a:fillRect/>
          </a:stretch>
        </p:blipFill>
        <p:spPr>
          <a:xfrm>
            <a:off x="6624736" y="116632"/>
            <a:ext cx="2519264" cy="6657631"/>
          </a:xfrm>
          <a:prstGeom prst="rect">
            <a:avLst/>
          </a:prstGeom>
        </p:spPr>
      </p:pic>
    </p:spTree>
    <p:extLst>
      <p:ext uri="{BB962C8B-B14F-4D97-AF65-F5344CB8AC3E}">
        <p14:creationId xmlns:p14="http://schemas.microsoft.com/office/powerpoint/2010/main" val="2652499644"/>
      </p:ext>
    </p:extLst>
  </p:cSld>
  <p:clrMap bg1="lt1" tx1="dk1" bg2="lt2" tx2="dk2" accent1="accent1" accent2="accent2" accent3="accent3" accent4="accent4" accent5="accent5" accent6="accent6" hlink="hlink" folHlink="folHlink"/>
  <p:sldLayoutIdLst>
    <p:sldLayoutId id="2147484717" r:id="rId1"/>
    <p:sldLayoutId id="2147484718" r:id="rId2"/>
    <p:sldLayoutId id="2147484719" r:id="rId3"/>
    <p:sldLayoutId id="2147484720" r:id="rId4"/>
    <p:sldLayoutId id="2147484721" r:id="rId5"/>
    <p:sldLayoutId id="2147484722" r:id="rId6"/>
    <p:sldLayoutId id="2147484723" r:id="rId7"/>
    <p:sldLayoutId id="2147484724" r:id="rId8"/>
    <p:sldLayoutId id="2147484725" r:id="rId9"/>
    <p:sldLayoutId id="2147484726" r:id="rId10"/>
    <p:sldLayoutId id="2147484727" r:id="rId11"/>
    <p:sldLayoutId id="2147483709" r:id="rId12"/>
  </p:sldLayoutIdLst>
  <p:transition spd="med">
    <p:cover dir="rd"/>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73E32-EB5B-46F0-8E6B-DDDECCCBB3FC}" type="datetime1">
              <a:rPr lang="tr-TR" smtClean="0">
                <a:solidFill>
                  <a:prstClr val="black">
                    <a:tint val="75000"/>
                  </a:prstClr>
                </a:solidFill>
              </a:rPr>
              <a:pPr/>
              <a:t>11.10.2021</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solidFill>
                  <a:prstClr val="black">
                    <a:tint val="75000"/>
                  </a:prstClr>
                </a:solidFill>
              </a:rPr>
              <a:t>2. Ulusal Klinik Mikrobiyoloji Kongresi,      12 Kasım 2013, Antalya</a:t>
            </a: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519C3-FD92-42BA-99F1-05CFB5D255D1}" type="slidenum">
              <a:rPr lang="tr-TR" smtClean="0">
                <a:solidFill>
                  <a:prstClr val="black">
                    <a:tint val="75000"/>
                  </a:prstClr>
                </a:solidFill>
              </a:rPr>
              <a:pPr/>
              <a:t>‹#›</a:t>
            </a:fld>
            <a:endParaRPr lang="tr-TR">
              <a:solidFill>
                <a:prstClr val="black">
                  <a:tint val="75000"/>
                </a:prstClr>
              </a:solidFill>
            </a:endParaRPr>
          </a:p>
        </p:txBody>
      </p:sp>
      <p:pic>
        <p:nvPicPr>
          <p:cNvPr id="7" name="9 Resim" descr="sagliklogo.png"/>
          <p:cNvPicPr>
            <a:picLocks noChangeAspect="1"/>
          </p:cNvPicPr>
          <p:nvPr userDrawn="1"/>
        </p:nvPicPr>
        <p:blipFill>
          <a:blip r:embed="rId14" cstate="print"/>
          <a:stretch>
            <a:fillRect/>
          </a:stretch>
        </p:blipFill>
        <p:spPr>
          <a:xfrm>
            <a:off x="266361" y="146248"/>
            <a:ext cx="795668" cy="834480"/>
          </a:xfrm>
          <a:prstGeom prst="rect">
            <a:avLst/>
          </a:prstGeom>
        </p:spPr>
      </p:pic>
      <p:sp>
        <p:nvSpPr>
          <p:cNvPr id="8" name="10 Metin kutusu"/>
          <p:cNvSpPr txBox="1"/>
          <p:nvPr userDrawn="1"/>
        </p:nvSpPr>
        <p:spPr>
          <a:xfrm>
            <a:off x="971600" y="188640"/>
            <a:ext cx="6264696" cy="646331"/>
          </a:xfrm>
          <a:prstGeom prst="rect">
            <a:avLst/>
          </a:prstGeom>
          <a:noFill/>
        </p:spPr>
        <p:txBody>
          <a:bodyPr wrap="square" rtlCol="0">
            <a:spAutoFit/>
          </a:bodyPr>
          <a:lstStyle/>
          <a:p>
            <a:r>
              <a:rPr lang="tr-TR" dirty="0">
                <a:solidFill>
                  <a:prstClr val="black"/>
                </a:solidFill>
              </a:rPr>
              <a:t>T.C. Sağlık Bakanlığı</a:t>
            </a:r>
          </a:p>
          <a:p>
            <a:r>
              <a:rPr lang="tr-TR" b="1" dirty="0">
                <a:solidFill>
                  <a:prstClr val="black"/>
                </a:solidFill>
                <a:latin typeface="Arial" pitchFamily="34" charset="0"/>
                <a:cs typeface="Arial" pitchFamily="34" charset="0"/>
              </a:rPr>
              <a:t>Türkiye Halk Sağlığı Kurumu</a:t>
            </a:r>
          </a:p>
        </p:txBody>
      </p:sp>
      <p:sp>
        <p:nvSpPr>
          <p:cNvPr id="9" name="12 Dikdörtgen"/>
          <p:cNvSpPr/>
          <p:nvPr userDrawn="1"/>
        </p:nvSpPr>
        <p:spPr>
          <a:xfrm>
            <a:off x="1115616" y="836712"/>
            <a:ext cx="7488832" cy="7200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solidFill>
                <a:prstClr val="white"/>
              </a:solidFill>
            </a:endParaRPr>
          </a:p>
        </p:txBody>
      </p:sp>
      <p:pic>
        <p:nvPicPr>
          <p:cNvPr id="10" name="11 Resim" descr="sagliklogo-1.png"/>
          <p:cNvPicPr>
            <a:picLocks noChangeAspect="1"/>
          </p:cNvPicPr>
          <p:nvPr userDrawn="1"/>
        </p:nvPicPr>
        <p:blipFill>
          <a:blip r:embed="rId15" cstate="print">
            <a:duotone>
              <a:schemeClr val="bg2">
                <a:shade val="45000"/>
                <a:satMod val="135000"/>
              </a:schemeClr>
              <a:prstClr val="white"/>
            </a:duotone>
            <a:lum bright="10000" contrast="10000"/>
          </a:blip>
          <a:srcRect l="11243" r="23197"/>
          <a:stretch>
            <a:fillRect/>
          </a:stretch>
        </p:blipFill>
        <p:spPr>
          <a:xfrm>
            <a:off x="6624736" y="116632"/>
            <a:ext cx="2519264" cy="6657631"/>
          </a:xfrm>
          <a:prstGeom prst="rect">
            <a:avLst/>
          </a:prstGeom>
        </p:spPr>
      </p:pic>
    </p:spTree>
    <p:extLst>
      <p:ext uri="{BB962C8B-B14F-4D97-AF65-F5344CB8AC3E}">
        <p14:creationId xmlns:p14="http://schemas.microsoft.com/office/powerpoint/2010/main" val="211963929"/>
      </p:ext>
    </p:extLst>
  </p:cSld>
  <p:clrMap bg1="lt1" tx1="dk1" bg2="lt2" tx2="dk2" accent1="accent1" accent2="accent2" accent3="accent3" accent4="accent4" accent5="accent5" accent6="accent6" hlink="hlink" folHlink="folHlink"/>
  <p:sldLayoutIdLst>
    <p:sldLayoutId id="2147484765" r:id="rId1"/>
    <p:sldLayoutId id="2147484766" r:id="rId2"/>
    <p:sldLayoutId id="2147484767" r:id="rId3"/>
    <p:sldLayoutId id="2147484768" r:id="rId4"/>
    <p:sldLayoutId id="2147484769" r:id="rId5"/>
    <p:sldLayoutId id="2147484770" r:id="rId6"/>
    <p:sldLayoutId id="2147484771" r:id="rId7"/>
    <p:sldLayoutId id="2147484772" r:id="rId8"/>
    <p:sldLayoutId id="2147484773" r:id="rId9"/>
    <p:sldLayoutId id="2147484774" r:id="rId10"/>
    <p:sldLayoutId id="2147484775" r:id="rId11"/>
    <p:sldLayoutId id="2147484776" r:id="rId12"/>
  </p:sldLayoutIdLst>
  <p:transition spd="med">
    <p:cover dir="rd"/>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A36AD8D-391B-44FB-824B-73D5040A8D09}" type="slidenum">
              <a:rPr lang="tr-TR" smtClean="0"/>
              <a:pPr/>
              <a:t>1</a:t>
            </a:fld>
            <a:endParaRPr lang="tr-T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700808"/>
            <a:ext cx="6120680" cy="3223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Başlık 2"/>
          <p:cNvSpPr>
            <a:spLocks noGrp="1"/>
          </p:cNvSpPr>
          <p:nvPr>
            <p:ph type="title"/>
          </p:nvPr>
        </p:nvSpPr>
        <p:spPr>
          <a:xfrm>
            <a:off x="899592" y="476672"/>
            <a:ext cx="7772400" cy="1362075"/>
          </a:xfrm>
        </p:spPr>
        <p:txBody>
          <a:bodyPr/>
          <a:lstStyle/>
          <a:p>
            <a:pPr algn="ctr"/>
            <a:r>
              <a:rPr lang="tr-TR" dirty="0" smtClean="0">
                <a:solidFill>
                  <a:srgbClr val="C00000"/>
                </a:solidFill>
              </a:rPr>
              <a:t>bağışıklama</a:t>
            </a:r>
            <a:endParaRPr lang="tr-TR" dirty="0">
              <a:solidFill>
                <a:srgbClr val="C0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5013176"/>
            <a:ext cx="31210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467381"/>
      </p:ext>
    </p:extLst>
  </p:cSld>
  <p:clrMapOvr>
    <a:masterClrMapping/>
  </p:clrMapOvr>
  <p:transition spd="med">
    <p:cover dir="rd"/>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55576" y="1065361"/>
            <a:ext cx="8013816" cy="779463"/>
          </a:xfrm>
        </p:spPr>
        <p:txBody>
          <a:bodyPr>
            <a:noAutofit/>
          </a:bodyPr>
          <a:lstStyle/>
          <a:p>
            <a:pPr algn="l" eaLnBrk="1" hangingPunct="1"/>
            <a:r>
              <a:rPr lang="tr-TR" sz="3200" b="1" dirty="0">
                <a:solidFill>
                  <a:srgbClr val="FF0000"/>
                </a:solidFill>
                <a:latin typeface="Arial" pitchFamily="34" charset="0"/>
                <a:cs typeface="Arial" pitchFamily="34" charset="0"/>
              </a:rPr>
              <a:t>Bağışıklama Hizmetlerinin Önemi-1</a:t>
            </a:r>
            <a:endParaRPr lang="tr-TR" altLang="tr-TR" sz="3200" b="1" dirty="0">
              <a:solidFill>
                <a:srgbClr val="FF0000"/>
              </a:solidFill>
              <a:latin typeface="Arial" pitchFamily="34" charset="0"/>
              <a:cs typeface="Arial" pitchFamily="34" charset="0"/>
            </a:endParaRPr>
          </a:p>
        </p:txBody>
      </p:sp>
      <p:sp>
        <p:nvSpPr>
          <p:cNvPr id="8197" name="5 Slayt Numarası Yer Tutucusu"/>
          <p:cNvSpPr>
            <a:spLocks noGrp="1"/>
          </p:cNvSpPr>
          <p:nvPr>
            <p:ph type="sldNum" sz="quarter" idx="12"/>
          </p:nvPr>
        </p:nvSpPr>
        <p:spPr>
          <a:noFill/>
        </p:spPr>
        <p:txBody>
          <a:bodyPr/>
          <a:lstStyle/>
          <a:p>
            <a:fld id="{AE1384C5-FE77-4712-B2C5-6D0F39E2DBA6}" type="slidenum">
              <a:rPr lang="tr-TR" altLang="tr-TR"/>
              <a:pPr/>
              <a:t>10</a:t>
            </a:fld>
            <a:endParaRPr lang="tr-TR" altLang="tr-T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80" y="5503279"/>
            <a:ext cx="101917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630465" y="1844824"/>
            <a:ext cx="8077219" cy="3477875"/>
          </a:xfrm>
          <a:prstGeom prst="rect">
            <a:avLst/>
          </a:prstGeom>
        </p:spPr>
        <p:txBody>
          <a:bodyPr wrap="square">
            <a:spAutoFit/>
          </a:bodyPr>
          <a:lstStyle/>
          <a:p>
            <a:pPr marL="271463" algn="just" eaLnBrk="1" hangingPunct="1">
              <a:buClr>
                <a:srgbClr val="0070C0"/>
              </a:buClr>
              <a:defRPr/>
            </a:pPr>
            <a:r>
              <a:rPr lang="tr-TR" sz="2800" b="1" dirty="0">
                <a:latin typeface="Arial" pitchFamily="34" charset="0"/>
                <a:cs typeface="Arial" pitchFamily="34" charset="0"/>
              </a:rPr>
              <a:t>Aşılama ile; </a:t>
            </a:r>
          </a:p>
          <a:p>
            <a:pPr marL="615950" lvl="1" indent="-342900" algn="just">
              <a:buClr>
                <a:srgbClr val="FF0000"/>
              </a:buClr>
              <a:buFont typeface="Wingdings" pitchFamily="2" charset="2"/>
              <a:buChar char="Ø"/>
              <a:defRPr/>
            </a:pPr>
            <a:r>
              <a:rPr lang="tr-TR" sz="2800" dirty="0">
                <a:latin typeface="Arial" pitchFamily="34" charset="0"/>
                <a:cs typeface="Arial" pitchFamily="34" charset="0"/>
              </a:rPr>
              <a:t>Hastalanmayı Önler.</a:t>
            </a:r>
          </a:p>
          <a:p>
            <a:pPr marL="615950" lvl="1" indent="-342900" algn="just">
              <a:buClr>
                <a:srgbClr val="FF0000"/>
              </a:buClr>
              <a:buFont typeface="Wingdings" pitchFamily="2" charset="2"/>
              <a:buChar char="Ø"/>
              <a:defRPr/>
            </a:pPr>
            <a:r>
              <a:rPr lang="tr-TR" sz="2800" dirty="0">
                <a:latin typeface="Arial" pitchFamily="34" charset="0"/>
                <a:cs typeface="Arial" pitchFamily="34" charset="0"/>
              </a:rPr>
              <a:t>Ölümleri ve yeti yitimini önler</a:t>
            </a:r>
          </a:p>
          <a:p>
            <a:pPr marL="615950" lvl="1" indent="-342900" algn="just">
              <a:buClr>
                <a:srgbClr val="FF0000"/>
              </a:buClr>
              <a:buFont typeface="Wingdings" pitchFamily="2" charset="2"/>
              <a:buChar char="Ø"/>
              <a:defRPr/>
            </a:pPr>
            <a:r>
              <a:rPr lang="tr-TR" sz="2800" dirty="0">
                <a:latin typeface="Arial" pitchFamily="34" charset="0"/>
                <a:cs typeface="Arial" pitchFamily="34" charset="0"/>
              </a:rPr>
              <a:t>Ucuz ve maliyet-etkilidir.</a:t>
            </a:r>
          </a:p>
          <a:p>
            <a:pPr marL="615950" lvl="1" indent="-342900" algn="just">
              <a:buClr>
                <a:srgbClr val="FF0000"/>
              </a:buClr>
              <a:buFont typeface="Wingdings" pitchFamily="2" charset="2"/>
              <a:buChar char="Ø"/>
              <a:defRPr/>
            </a:pPr>
            <a:r>
              <a:rPr lang="tr-TR" sz="2800" dirty="0">
                <a:latin typeface="Arial" pitchFamily="34" charset="0"/>
                <a:cs typeface="Arial" pitchFamily="34" charset="0"/>
              </a:rPr>
              <a:t>Uygulanması kolaydır.</a:t>
            </a:r>
          </a:p>
          <a:p>
            <a:pPr marL="615950" lvl="1" indent="-342900" algn="just">
              <a:buClr>
                <a:srgbClr val="FF0000"/>
              </a:buClr>
              <a:buFont typeface="Wingdings" pitchFamily="2" charset="2"/>
              <a:buChar char="Ø"/>
              <a:defRPr/>
            </a:pPr>
            <a:r>
              <a:rPr lang="tr-TR" sz="2800" dirty="0">
                <a:latin typeface="Arial" pitchFamily="34" charset="0"/>
                <a:cs typeface="Arial" pitchFamily="34" charset="0"/>
              </a:rPr>
              <a:t>Irk/ Cins ayrımı yapmadan etkilidir.</a:t>
            </a:r>
          </a:p>
          <a:p>
            <a:pPr marL="615950" lvl="1" indent="-342900" algn="just">
              <a:buClr>
                <a:srgbClr val="FF0000"/>
              </a:buClr>
              <a:buFont typeface="Wingdings" pitchFamily="2" charset="2"/>
              <a:buChar char="Ø"/>
              <a:defRPr/>
            </a:pPr>
            <a:r>
              <a:rPr lang="tr-TR" sz="2800" dirty="0">
                <a:latin typeface="Arial" pitchFamily="34" charset="0"/>
                <a:cs typeface="Arial" pitchFamily="34" charset="0"/>
              </a:rPr>
              <a:t>Hastalıkların kökünü kazıyabilir</a:t>
            </a:r>
          </a:p>
          <a:p>
            <a:pPr marL="615950" lvl="1" indent="-342900" algn="just">
              <a:buClr>
                <a:srgbClr val="FF0000"/>
              </a:buClr>
              <a:buFont typeface="Arial" pitchFamily="34" charset="0"/>
              <a:buChar char="#"/>
              <a:defRPr/>
            </a:pPr>
            <a:endParaRPr lang="tr-TR" sz="2400" dirty="0">
              <a:latin typeface="Arial" pitchFamily="34" charset="0"/>
              <a:cs typeface="Arial" pitchFamily="34" charset="0"/>
            </a:endParaRPr>
          </a:p>
        </p:txBody>
      </p:sp>
      <p:sp>
        <p:nvSpPr>
          <p:cNvPr id="6" name="Dikdörtgen 5"/>
          <p:cNvSpPr/>
          <p:nvPr/>
        </p:nvSpPr>
        <p:spPr>
          <a:xfrm>
            <a:off x="2915816" y="6309320"/>
            <a:ext cx="3621569" cy="369332"/>
          </a:xfrm>
          <a:prstGeom prst="rect">
            <a:avLst/>
          </a:prstGeom>
        </p:spPr>
        <p:txBody>
          <a:bodyPr wrap="none">
            <a:spAutoFit/>
          </a:bodyPr>
          <a:lstStyle/>
          <a:p>
            <a:pPr algn="ctr">
              <a:defRPr/>
            </a:pPr>
            <a:r>
              <a:rPr lang="tr-TR"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İki Damla Aşı Dökülmesin Gözyaşı</a:t>
            </a:r>
          </a:p>
        </p:txBody>
      </p:sp>
    </p:spTree>
    <p:extLst>
      <p:ext uri="{BB962C8B-B14F-4D97-AF65-F5344CB8AC3E}">
        <p14:creationId xmlns:p14="http://schemas.microsoft.com/office/powerpoint/2010/main" val="439834398"/>
      </p:ext>
    </p:extLst>
  </p:cSld>
  <p:clrMapOvr>
    <a:masterClrMapping/>
  </p:clrMapOvr>
  <p:transition spd="med">
    <p:cover dir="rd"/>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rgbClr val="FF0000"/>
                </a:solidFill>
              </a:rPr>
              <a:t>Bağışıklama Hizmetlerinin Önemi-2</a:t>
            </a:r>
          </a:p>
        </p:txBody>
      </p:sp>
      <p:sp>
        <p:nvSpPr>
          <p:cNvPr id="3" name="İçerik Yer Tutucusu 2"/>
          <p:cNvSpPr>
            <a:spLocks noGrp="1"/>
          </p:cNvSpPr>
          <p:nvPr>
            <p:ph idx="1"/>
          </p:nvPr>
        </p:nvSpPr>
        <p:spPr/>
        <p:txBody>
          <a:bodyPr/>
          <a:lstStyle/>
          <a:p>
            <a:pPr>
              <a:buBlip>
                <a:blip r:embed="rId2"/>
              </a:buBlip>
            </a:pPr>
            <a:r>
              <a:rPr lang="tr-TR" dirty="0"/>
              <a:t>Diğer Sağlık Hizmetlerinin verilmesi için fırsat sağlar.</a:t>
            </a:r>
          </a:p>
          <a:p>
            <a:pPr>
              <a:buBlip>
                <a:blip r:embed="rId2"/>
              </a:buBlip>
            </a:pPr>
            <a:endParaRPr lang="tr-TR" dirty="0"/>
          </a:p>
          <a:p>
            <a:pPr>
              <a:buBlip>
                <a:blip r:embed="rId2"/>
              </a:buBlip>
            </a:pPr>
            <a:r>
              <a:rPr lang="tr-TR" dirty="0"/>
              <a:t> Yasal ve ETİK sorumluluktur.</a:t>
            </a:r>
          </a:p>
          <a:p>
            <a:pPr>
              <a:buBlip>
                <a:blip r:embed="rId2"/>
              </a:buBlip>
            </a:pPr>
            <a:endParaRPr lang="tr-TR" dirty="0"/>
          </a:p>
          <a:p>
            <a:pPr>
              <a:buBlip>
                <a:blip r:embed="rId2"/>
              </a:buBlip>
            </a:pPr>
            <a:r>
              <a:rPr lang="tr-TR" dirty="0"/>
              <a:t> Halk Sağlığı Alanında 20.yy’da yaşanmış en önemli müdahalelerden biri!</a:t>
            </a:r>
          </a:p>
        </p:txBody>
      </p:sp>
      <p:sp>
        <p:nvSpPr>
          <p:cNvPr id="4" name="Slayt Numarası Yer Tutucusu 3"/>
          <p:cNvSpPr>
            <a:spLocks noGrp="1"/>
          </p:cNvSpPr>
          <p:nvPr>
            <p:ph type="sldNum" sz="quarter" idx="12"/>
          </p:nvPr>
        </p:nvSpPr>
        <p:spPr/>
        <p:txBody>
          <a:bodyPr/>
          <a:lstStyle/>
          <a:p>
            <a:fld id="{FA36AD8D-391B-44FB-824B-73D5040A8D09}" type="slidenum">
              <a:rPr lang="tr-TR" smtClean="0"/>
              <a:pPr/>
              <a:t>11</a:t>
            </a:fld>
            <a:endParaRPr lang="tr-TR"/>
          </a:p>
        </p:txBody>
      </p:sp>
    </p:spTree>
    <p:extLst>
      <p:ext uri="{BB962C8B-B14F-4D97-AF65-F5344CB8AC3E}">
        <p14:creationId xmlns:p14="http://schemas.microsoft.com/office/powerpoint/2010/main" val="84116214"/>
      </p:ext>
    </p:extLst>
  </p:cSld>
  <p:clrMapOvr>
    <a:masterClrMapping/>
  </p:clrMapOvr>
  <p:transition spd="med">
    <p:cover dir="rd"/>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67762" y="980728"/>
            <a:ext cx="8229600" cy="779463"/>
          </a:xfrm>
        </p:spPr>
        <p:txBody>
          <a:bodyPr>
            <a:normAutofit/>
          </a:bodyPr>
          <a:lstStyle/>
          <a:p>
            <a:pPr algn="l" eaLnBrk="1" hangingPunct="1"/>
            <a:r>
              <a:rPr lang="tr-TR" sz="3200" b="1" dirty="0">
                <a:solidFill>
                  <a:srgbClr val="FF0000"/>
                </a:solidFill>
                <a:latin typeface="Arial" pitchFamily="34" charset="0"/>
                <a:cs typeface="Arial" pitchFamily="34" charset="0"/>
              </a:rPr>
              <a:t>Aşının Tarihçesi-1</a:t>
            </a:r>
            <a:endParaRPr lang="tr-TR" altLang="tr-TR" sz="3200" b="1" dirty="0">
              <a:solidFill>
                <a:srgbClr val="FF0000"/>
              </a:solidFill>
              <a:latin typeface="Arial" pitchFamily="34" charset="0"/>
              <a:cs typeface="Arial" pitchFamily="34" charset="0"/>
            </a:endParaRPr>
          </a:p>
        </p:txBody>
      </p:sp>
      <p:sp>
        <p:nvSpPr>
          <p:cNvPr id="8197" name="5 Slayt Numarası Yer Tutucusu"/>
          <p:cNvSpPr>
            <a:spLocks noGrp="1"/>
          </p:cNvSpPr>
          <p:nvPr>
            <p:ph type="sldNum" sz="quarter" idx="12"/>
          </p:nvPr>
        </p:nvSpPr>
        <p:spPr>
          <a:noFill/>
        </p:spPr>
        <p:txBody>
          <a:bodyPr/>
          <a:lstStyle/>
          <a:p>
            <a:fld id="{AE1384C5-FE77-4712-B2C5-6D0F39E2DBA6}" type="slidenum">
              <a:rPr lang="tr-TR" altLang="tr-TR"/>
              <a:pPr/>
              <a:t>12</a:t>
            </a:fld>
            <a:endParaRPr lang="tr-TR" altLang="tr-T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80" y="5503279"/>
            <a:ext cx="101917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ikdörtgen 8"/>
          <p:cNvSpPr/>
          <p:nvPr/>
        </p:nvSpPr>
        <p:spPr>
          <a:xfrm>
            <a:off x="673843" y="1916832"/>
            <a:ext cx="8091638" cy="3816429"/>
          </a:xfrm>
          <a:prstGeom prst="rect">
            <a:avLst/>
          </a:prstGeom>
        </p:spPr>
        <p:txBody>
          <a:bodyPr wrap="square">
            <a:spAutoFit/>
          </a:bodyPr>
          <a:lstStyle/>
          <a:p>
            <a:pPr marL="342900" indent="-342900" algn="just" fontAlgn="auto">
              <a:spcAft>
                <a:spcPts val="0"/>
              </a:spcAft>
              <a:buClr>
                <a:srgbClr val="FF0000"/>
              </a:buClr>
              <a:buFont typeface="Arial" pitchFamily="34" charset="0"/>
              <a:buChar char="#"/>
              <a:defRPr/>
            </a:pPr>
            <a:r>
              <a:rPr lang="tr-TR" sz="2200" dirty="0">
                <a:latin typeface="Arial" pitchFamily="34" charset="0"/>
                <a:cs typeface="Arial" pitchFamily="34" charset="0"/>
              </a:rPr>
              <a:t>Tarihte ilk aşı uygulaması, M.Ö. 590 yılında Çin'de </a:t>
            </a:r>
            <a:r>
              <a:rPr lang="tr-TR" sz="2200" dirty="0" err="1">
                <a:latin typeface="Arial" pitchFamily="34" charset="0"/>
                <a:cs typeface="Arial" pitchFamily="34" charset="0"/>
              </a:rPr>
              <a:t>Sung</a:t>
            </a:r>
            <a:r>
              <a:rPr lang="tr-TR" sz="2200" dirty="0">
                <a:latin typeface="Arial" pitchFamily="34" charset="0"/>
                <a:cs typeface="Arial" pitchFamily="34" charset="0"/>
              </a:rPr>
              <a:t> Hanedanı döneminde çiçek hastalığına karşıdır</a:t>
            </a:r>
          </a:p>
          <a:p>
            <a:pPr marL="342900" indent="-342900" algn="just" fontAlgn="auto">
              <a:spcAft>
                <a:spcPts val="0"/>
              </a:spcAft>
              <a:buClr>
                <a:srgbClr val="FF0000"/>
              </a:buClr>
              <a:buFont typeface="Arial" pitchFamily="34" charset="0"/>
              <a:buChar char="#"/>
              <a:defRPr/>
            </a:pPr>
            <a:r>
              <a:rPr lang="tr-TR" sz="2200" dirty="0">
                <a:latin typeface="Arial" pitchFamily="34" charset="0"/>
                <a:cs typeface="Arial" pitchFamily="34" charset="0"/>
              </a:rPr>
              <a:t>Sistematik aşılama ilk kez çiçek hastalığına karşı  1796 yılında Edward </a:t>
            </a:r>
            <a:r>
              <a:rPr lang="tr-TR" sz="2200" dirty="0" err="1">
                <a:latin typeface="Arial" pitchFamily="34" charset="0"/>
                <a:cs typeface="Arial" pitchFamily="34" charset="0"/>
              </a:rPr>
              <a:t>Jenner</a:t>
            </a:r>
            <a:r>
              <a:rPr lang="tr-TR" sz="2200" dirty="0">
                <a:latin typeface="Arial" pitchFamily="34" charset="0"/>
                <a:cs typeface="Arial" pitchFamily="34" charset="0"/>
              </a:rPr>
              <a:t> tarafından başlatılmış</a:t>
            </a:r>
          </a:p>
          <a:p>
            <a:pPr marL="342900" indent="-342900" algn="just" fontAlgn="auto">
              <a:spcAft>
                <a:spcPts val="0"/>
              </a:spcAft>
              <a:buClr>
                <a:srgbClr val="FF0000"/>
              </a:buClr>
              <a:buFont typeface="Arial" pitchFamily="34" charset="0"/>
              <a:buChar char="#"/>
              <a:defRPr/>
            </a:pPr>
            <a:r>
              <a:rPr lang="tr-TR" sz="2200" dirty="0">
                <a:latin typeface="Arial" pitchFamily="34" charset="0"/>
                <a:cs typeface="Arial" pitchFamily="34" charset="0"/>
              </a:rPr>
              <a:t>İnsanlığın aşı ile ikinci tanışması, Louis </a:t>
            </a:r>
            <a:r>
              <a:rPr lang="tr-TR" sz="2200" dirty="0" err="1">
                <a:latin typeface="Arial" pitchFamily="34" charset="0"/>
                <a:cs typeface="Arial" pitchFamily="34" charset="0"/>
              </a:rPr>
              <a:t>Pasteur’un</a:t>
            </a:r>
            <a:r>
              <a:rPr lang="tr-TR" sz="2200" dirty="0">
                <a:latin typeface="Arial" pitchFamily="34" charset="0"/>
                <a:cs typeface="Arial" pitchFamily="34" charset="0"/>
              </a:rPr>
              <a:t> 1885 yılı Temmuzunda uyguladığı kuduz aşısı</a:t>
            </a:r>
          </a:p>
          <a:p>
            <a:pPr marL="342900" indent="-342900" algn="just" fontAlgn="auto">
              <a:spcAft>
                <a:spcPts val="0"/>
              </a:spcAft>
              <a:buClr>
                <a:srgbClr val="FF0000"/>
              </a:buClr>
              <a:buFont typeface="Arial" pitchFamily="34" charset="0"/>
              <a:buChar char="#"/>
              <a:defRPr/>
            </a:pPr>
            <a:r>
              <a:rPr lang="tr-TR" sz="2200" dirty="0">
                <a:latin typeface="Arial" pitchFamily="34" charset="0"/>
                <a:cs typeface="Arial" pitchFamily="34" charset="0"/>
              </a:rPr>
              <a:t>Ülkemizde ilk aşı 1700’lü yıllarda Edirne'de </a:t>
            </a:r>
          </a:p>
          <a:p>
            <a:pPr marL="342900" indent="-342900" algn="just" fontAlgn="auto">
              <a:spcAft>
                <a:spcPts val="0"/>
              </a:spcAft>
              <a:buClr>
                <a:srgbClr val="FF0000"/>
              </a:buClr>
              <a:buFont typeface="Arial" pitchFamily="34" charset="0"/>
              <a:buChar char="#"/>
              <a:defRPr/>
            </a:pPr>
            <a:r>
              <a:rPr lang="tr-TR" altLang="tr-TR" sz="2200" dirty="0">
                <a:latin typeface="Arial" pitchFamily="34" charset="0"/>
                <a:cs typeface="Arial" pitchFamily="34" charset="0"/>
              </a:rPr>
              <a:t>1721 tarihinde, İngiltere Büyükelçisi’nin eşi olan </a:t>
            </a:r>
            <a:r>
              <a:rPr lang="tr-TR" altLang="tr-TR" sz="2200" dirty="0" err="1">
                <a:latin typeface="Arial" pitchFamily="34" charset="0"/>
                <a:cs typeface="Arial" pitchFamily="34" charset="0"/>
              </a:rPr>
              <a:t>Lady</a:t>
            </a:r>
            <a:r>
              <a:rPr lang="tr-TR" altLang="tr-TR" sz="2200" dirty="0">
                <a:latin typeface="Arial" pitchFamily="34" charset="0"/>
                <a:cs typeface="Arial" pitchFamily="34" charset="0"/>
              </a:rPr>
              <a:t> Mary </a:t>
            </a:r>
            <a:r>
              <a:rPr lang="tr-TR" altLang="tr-TR" sz="2200" dirty="0" err="1">
                <a:latin typeface="Arial" pitchFamily="34" charset="0"/>
                <a:cs typeface="Arial" pitchFamily="34" charset="0"/>
              </a:rPr>
              <a:t>Montagu</a:t>
            </a:r>
            <a:r>
              <a:rPr lang="tr-TR" altLang="tr-TR" sz="2200" dirty="0">
                <a:latin typeface="Arial" pitchFamily="34" charset="0"/>
                <a:cs typeface="Arial" pitchFamily="34" charset="0"/>
              </a:rPr>
              <a:t> ülkesine yazdığı bir mektupta </a:t>
            </a:r>
            <a:r>
              <a:rPr lang="tr-TR" altLang="tr-TR" sz="2200" dirty="0">
                <a:solidFill>
                  <a:srgbClr val="FF0000"/>
                </a:solidFill>
                <a:latin typeface="Arial" pitchFamily="34" charset="0"/>
                <a:cs typeface="Arial" pitchFamily="34" charset="0"/>
              </a:rPr>
              <a:t>“İstanbul’da çiçek hastalığına karşı </a:t>
            </a:r>
            <a:r>
              <a:rPr lang="en-US" altLang="tr-TR" sz="2200" dirty="0">
                <a:solidFill>
                  <a:srgbClr val="FF0000"/>
                </a:solidFill>
                <a:latin typeface="Arial" pitchFamily="34" charset="0"/>
                <a:cs typeface="Arial" pitchFamily="34" charset="0"/>
              </a:rPr>
              <a:t>“</a:t>
            </a:r>
            <a:r>
              <a:rPr lang="tr-TR" altLang="tr-TR" sz="2200" dirty="0">
                <a:solidFill>
                  <a:srgbClr val="FF0000"/>
                </a:solidFill>
                <a:latin typeface="Arial" pitchFamily="34" charset="0"/>
                <a:cs typeface="Arial" pitchFamily="34" charset="0"/>
              </a:rPr>
              <a:t>aşı denilen bir şey</a:t>
            </a:r>
            <a:r>
              <a:rPr lang="en-US" altLang="tr-TR" sz="2200" dirty="0">
                <a:solidFill>
                  <a:srgbClr val="FF0000"/>
                </a:solidFill>
                <a:latin typeface="Arial" pitchFamily="34" charset="0"/>
                <a:cs typeface="Arial" pitchFamily="34" charset="0"/>
              </a:rPr>
              <a:t>”</a:t>
            </a:r>
            <a:r>
              <a:rPr lang="tr-TR" altLang="tr-TR" sz="2200" dirty="0">
                <a:solidFill>
                  <a:srgbClr val="FF0000"/>
                </a:solidFill>
                <a:latin typeface="Arial" pitchFamily="34" charset="0"/>
                <a:cs typeface="Arial" pitchFamily="34" charset="0"/>
              </a:rPr>
              <a:t> </a:t>
            </a:r>
            <a:r>
              <a:rPr lang="tr-TR" altLang="tr-TR" sz="2200" dirty="0">
                <a:latin typeface="Arial" pitchFamily="34" charset="0"/>
                <a:cs typeface="Arial" pitchFamily="34" charset="0"/>
              </a:rPr>
              <a:t>yapıldığını hayretle bildirmektedir. </a:t>
            </a:r>
            <a:endParaRPr lang="tr-TR" altLang="tr-TR" sz="2200" b="1" dirty="0">
              <a:latin typeface="Arial" pitchFamily="34" charset="0"/>
              <a:cs typeface="Arial" pitchFamily="34" charset="0"/>
            </a:endParaRPr>
          </a:p>
        </p:txBody>
      </p:sp>
      <p:sp>
        <p:nvSpPr>
          <p:cNvPr id="6" name="Dikdörtgen 5"/>
          <p:cNvSpPr/>
          <p:nvPr/>
        </p:nvSpPr>
        <p:spPr>
          <a:xfrm>
            <a:off x="3753429" y="6321292"/>
            <a:ext cx="1858266" cy="369332"/>
          </a:xfrm>
          <a:prstGeom prst="rect">
            <a:avLst/>
          </a:prstGeom>
        </p:spPr>
        <p:txBody>
          <a:bodyPr wrap="none">
            <a:spAutoFit/>
          </a:bodyPr>
          <a:lstStyle/>
          <a:p>
            <a:pPr algn="ctr">
              <a:defRPr/>
            </a:pPr>
            <a:r>
              <a:rPr lang="tr-TR"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Sağlık Aşılıyoruz</a:t>
            </a:r>
          </a:p>
        </p:txBody>
      </p:sp>
      <p:pic>
        <p:nvPicPr>
          <p:cNvPr id="8" name="Picture 4" descr="LADYMA~1"/>
          <p:cNvPicPr>
            <a:picLocks noChangeAspect="1" noChangeArrowheads="1"/>
          </p:cNvPicPr>
          <p:nvPr/>
        </p:nvPicPr>
        <p:blipFill>
          <a:blip r:embed="rId4">
            <a:lum bright="-30000" contrast="6000"/>
          </a:blip>
          <a:srcRect/>
          <a:stretch>
            <a:fillRect/>
          </a:stretch>
        </p:blipFill>
        <p:spPr bwMode="auto">
          <a:xfrm>
            <a:off x="7236296" y="0"/>
            <a:ext cx="1868992" cy="1649230"/>
          </a:xfrm>
          <a:prstGeom prst="rect">
            <a:avLst/>
          </a:prstGeom>
          <a:noFill/>
          <a:ln w="3175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530691"/>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64088" y="46860"/>
            <a:ext cx="3779912" cy="779463"/>
          </a:xfrm>
        </p:spPr>
        <p:txBody>
          <a:bodyPr>
            <a:noAutofit/>
          </a:bodyPr>
          <a:lstStyle/>
          <a:p>
            <a:pPr algn="l" eaLnBrk="1" hangingPunct="1"/>
            <a:r>
              <a:rPr lang="tr-TR" sz="3200" b="1" dirty="0">
                <a:solidFill>
                  <a:srgbClr val="FF0000"/>
                </a:solidFill>
                <a:latin typeface="Arial" pitchFamily="34" charset="0"/>
                <a:cs typeface="Arial" pitchFamily="34" charset="0"/>
              </a:rPr>
              <a:t>Aşının Tarihçesi-2</a:t>
            </a:r>
            <a:endParaRPr lang="tr-TR" altLang="tr-TR" sz="3200" b="1" dirty="0">
              <a:solidFill>
                <a:srgbClr val="FF0000"/>
              </a:solidFill>
              <a:latin typeface="Arial" pitchFamily="34" charset="0"/>
              <a:cs typeface="Arial" pitchFamily="34" charset="0"/>
            </a:endParaRPr>
          </a:p>
        </p:txBody>
      </p:sp>
      <p:sp>
        <p:nvSpPr>
          <p:cNvPr id="8197" name="5 Slayt Numarası Yer Tutucusu"/>
          <p:cNvSpPr>
            <a:spLocks noGrp="1"/>
          </p:cNvSpPr>
          <p:nvPr>
            <p:ph type="sldNum" sz="quarter" idx="12"/>
          </p:nvPr>
        </p:nvSpPr>
        <p:spPr>
          <a:noFill/>
        </p:spPr>
        <p:txBody>
          <a:bodyPr/>
          <a:lstStyle/>
          <a:p>
            <a:fld id="{AE1384C5-FE77-4712-B2C5-6D0F39E2DBA6}" type="slidenum">
              <a:rPr lang="tr-TR" altLang="tr-TR"/>
              <a:pPr/>
              <a:t>13</a:t>
            </a:fld>
            <a:endParaRPr lang="tr-TR" altLang="tr-T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80" y="5503279"/>
            <a:ext cx="101917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ikdörtgen 5"/>
          <p:cNvSpPr>
            <a:spLocks noChangeArrowheads="1"/>
          </p:cNvSpPr>
          <p:nvPr/>
        </p:nvSpPr>
        <p:spPr bwMode="auto">
          <a:xfrm>
            <a:off x="3851920" y="1052736"/>
            <a:ext cx="496855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tr-TR" sz="2000" b="1" i="1" dirty="0" err="1">
                <a:solidFill>
                  <a:srgbClr val="000000"/>
                </a:solidFill>
              </a:rPr>
              <a:t>Mekteb</a:t>
            </a:r>
            <a:r>
              <a:rPr lang="tr-TR" sz="2000" b="1" i="1" dirty="0">
                <a:solidFill>
                  <a:srgbClr val="000000"/>
                </a:solidFill>
              </a:rPr>
              <a:t>-i Tıbbiye-i Askeriye-i Şahane/ Kuduz Tedavi Müessesesi Ocak 1887 / </a:t>
            </a:r>
            <a:r>
              <a:rPr lang="tr-TR" sz="2000" b="1" i="1" dirty="0" err="1">
                <a:solidFill>
                  <a:srgbClr val="000000"/>
                </a:solidFill>
              </a:rPr>
              <a:t>Kimyahane</a:t>
            </a:r>
            <a:r>
              <a:rPr lang="tr-TR" sz="2000" b="1" i="1" dirty="0">
                <a:solidFill>
                  <a:srgbClr val="000000"/>
                </a:solidFill>
              </a:rPr>
              <a:t> 1894</a:t>
            </a:r>
          </a:p>
          <a:p>
            <a:pPr marL="92075" indent="-92075" algn="just">
              <a:buClr>
                <a:srgbClr val="FF0000"/>
              </a:buClr>
              <a:buFont typeface="Arial" pitchFamily="34" charset="0"/>
              <a:buChar char="#"/>
              <a:defRPr/>
            </a:pPr>
            <a:r>
              <a:rPr lang="tr-TR" sz="2000" dirty="0"/>
              <a:t>1886’da </a:t>
            </a:r>
            <a:r>
              <a:rPr lang="tr-TR" sz="2000" dirty="0" err="1"/>
              <a:t>Mekteb</a:t>
            </a:r>
            <a:r>
              <a:rPr lang="tr-TR" sz="2000" dirty="0"/>
              <a:t>-i Tıbbiye-i Askeriye-i </a:t>
            </a:r>
            <a:r>
              <a:rPr lang="tr-TR" sz="2000" dirty="0" err="1"/>
              <a:t>Şâhâne</a:t>
            </a:r>
            <a:r>
              <a:rPr lang="tr-TR" sz="2000" dirty="0"/>
              <a:t>, dahiliye kliniği şefi ve ekibi Louis </a:t>
            </a:r>
            <a:r>
              <a:rPr lang="tr-TR" sz="2000" dirty="0" err="1"/>
              <a:t>Pasteur’un</a:t>
            </a:r>
            <a:r>
              <a:rPr lang="tr-TR" sz="2000" dirty="0"/>
              <a:t> yanına eğitime gönderilmiştir </a:t>
            </a:r>
          </a:p>
          <a:p>
            <a:pPr marL="92075" indent="-92075" algn="just">
              <a:buClr>
                <a:srgbClr val="FF0000"/>
              </a:buClr>
              <a:buFont typeface="Arial" pitchFamily="34" charset="0"/>
              <a:buChar char="#"/>
              <a:defRPr/>
            </a:pPr>
            <a:r>
              <a:rPr lang="tr-TR" sz="2000" i="1" dirty="0"/>
              <a:t>1887 de, İstanbul </a:t>
            </a:r>
            <a:r>
              <a:rPr lang="tr-TR" sz="2000" i="1" dirty="0" err="1"/>
              <a:t>Dârûl</a:t>
            </a:r>
            <a:r>
              <a:rPr lang="tr-TR" sz="2000" i="1" dirty="0"/>
              <a:t> </a:t>
            </a:r>
            <a:r>
              <a:rPr lang="tr-TR" sz="2000" i="1" dirty="0" err="1"/>
              <a:t>Kelb</a:t>
            </a:r>
            <a:r>
              <a:rPr lang="tr-TR" sz="2000" i="1" dirty="0"/>
              <a:t> Ameliyathanesi” (enstitüsü) kurulmuş, kuduz aşı üretimine ve kullanımına başlanmıştır.</a:t>
            </a:r>
          </a:p>
          <a:p>
            <a:pPr marL="92075" indent="-92075" algn="just">
              <a:buClr>
                <a:srgbClr val="FF0000"/>
              </a:buClr>
              <a:buFont typeface="Arial" pitchFamily="34" charset="0"/>
              <a:buChar char="#"/>
              <a:defRPr/>
            </a:pPr>
            <a:r>
              <a:rPr lang="tr-TR" altLang="tr-TR" sz="2000" kern="0" dirty="0"/>
              <a:t>1892 yılında ilk kez aşı üretimi yapılan Bakteriyolojihane kurulmuş ve </a:t>
            </a:r>
            <a:r>
              <a:rPr lang="en-US" altLang="tr-TR" sz="2000" kern="0" dirty="0" err="1"/>
              <a:t>difteri</a:t>
            </a:r>
            <a:r>
              <a:rPr lang="tr-TR" altLang="tr-TR" sz="2000" kern="0" dirty="0"/>
              <a:t>, </a:t>
            </a:r>
            <a:r>
              <a:rPr lang="en-US" altLang="tr-TR" sz="2000" kern="0" dirty="0"/>
              <a:t>s</a:t>
            </a:r>
            <a:r>
              <a:rPr lang="tr-TR" altLang="tr-TR" sz="2000" kern="0" dirty="0" err="1"/>
              <a:t>ığı</a:t>
            </a:r>
            <a:r>
              <a:rPr lang="en-US" altLang="tr-TR" sz="2000" kern="0" dirty="0"/>
              <a:t>r </a:t>
            </a:r>
            <a:r>
              <a:rPr lang="en-US" altLang="tr-TR" sz="2000" kern="0" dirty="0" err="1"/>
              <a:t>vebas</a:t>
            </a:r>
            <a:r>
              <a:rPr lang="tr-TR" altLang="tr-TR" sz="2000" kern="0" dirty="0"/>
              <a:t>ı, </a:t>
            </a:r>
            <a:r>
              <a:rPr lang="en-US" altLang="tr-TR" sz="2000" kern="0" dirty="0"/>
              <a:t>k</a:t>
            </a:r>
            <a:r>
              <a:rPr lang="tr-TR" altLang="tr-TR" sz="2000" kern="0" dirty="0"/>
              <a:t>ı</a:t>
            </a:r>
            <a:r>
              <a:rPr lang="en-US" altLang="tr-TR" sz="2000" kern="0" dirty="0"/>
              <a:t>z</a:t>
            </a:r>
            <a:r>
              <a:rPr lang="tr-TR" altLang="tr-TR" sz="2000" kern="0" dirty="0"/>
              <a:t>ı</a:t>
            </a:r>
            <a:r>
              <a:rPr lang="en-US" altLang="tr-TR" sz="2000" kern="0" dirty="0"/>
              <a:t>l </a:t>
            </a:r>
            <a:r>
              <a:rPr lang="en-US" altLang="tr-TR" sz="2000" kern="0" dirty="0" err="1"/>
              <a:t>serumlar</a:t>
            </a:r>
            <a:r>
              <a:rPr lang="tr-TR" altLang="tr-TR" sz="2000" kern="0" dirty="0"/>
              <a:t>ı Veteriner Hekim </a:t>
            </a:r>
            <a:r>
              <a:rPr lang="en-US" altLang="tr-TR" sz="2000" kern="0" dirty="0"/>
              <a:t>Mustafa A</a:t>
            </a:r>
            <a:r>
              <a:rPr lang="tr-TR" altLang="tr-TR" sz="2000" kern="0" dirty="0"/>
              <a:t>DİL </a:t>
            </a:r>
            <a:r>
              <a:rPr lang="en-US" altLang="tr-TR" sz="2000" kern="0" dirty="0" err="1"/>
              <a:t>taraf</a:t>
            </a:r>
            <a:r>
              <a:rPr lang="tr-TR" altLang="tr-TR" sz="2000" kern="0" dirty="0"/>
              <a:t>ı</a:t>
            </a:r>
            <a:r>
              <a:rPr lang="en-US" altLang="tr-TR" sz="2000" kern="0" dirty="0" err="1"/>
              <a:t>ndan</a:t>
            </a:r>
            <a:r>
              <a:rPr lang="en-US" altLang="tr-TR" sz="2000" kern="0" dirty="0"/>
              <a:t> </a:t>
            </a:r>
            <a:r>
              <a:rPr lang="tr-TR" altLang="tr-TR" sz="2000" kern="0" dirty="0"/>
              <a:t>ü</a:t>
            </a:r>
            <a:r>
              <a:rPr lang="en-US" altLang="tr-TR" sz="2000" kern="0" dirty="0"/>
              <a:t>retil</a:t>
            </a:r>
            <a:r>
              <a:rPr lang="tr-TR" altLang="tr-TR" sz="2000" kern="0" dirty="0"/>
              <a:t>miştir (1871-1904).</a:t>
            </a:r>
            <a:endParaRPr lang="tr-TR" sz="2000" i="1" dirty="0"/>
          </a:p>
        </p:txBody>
      </p:sp>
      <p:pic>
        <p:nvPicPr>
          <p:cNvPr id="11" name="İçerik Yer Tutucusu 4"/>
          <p:cNvPicPr>
            <a:picLocks noChangeAspect="1"/>
          </p:cNvPicPr>
          <p:nvPr/>
        </p:nvPicPr>
        <p:blipFill>
          <a:blip r:embed="rId4"/>
          <a:srcRect/>
          <a:stretch>
            <a:fillRect/>
          </a:stretch>
        </p:blipFill>
        <p:spPr bwMode="auto">
          <a:xfrm>
            <a:off x="251520" y="1217328"/>
            <a:ext cx="2736304" cy="2273955"/>
          </a:xfrm>
          <a:prstGeom prst="rect">
            <a:avLst/>
          </a:prstGeom>
          <a:noFill/>
          <a:ln w="31750">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7" descr="bakteri 1"/>
          <p:cNvPicPr>
            <a:picLocks noChangeAspect="1" noChangeArrowheads="1"/>
          </p:cNvPicPr>
          <p:nvPr/>
        </p:nvPicPr>
        <p:blipFill>
          <a:blip r:embed="rId5"/>
          <a:srcRect/>
          <a:stretch>
            <a:fillRect/>
          </a:stretch>
        </p:blipFill>
        <p:spPr bwMode="auto">
          <a:xfrm>
            <a:off x="1109490" y="3585278"/>
            <a:ext cx="2741302" cy="2232248"/>
          </a:xfrm>
          <a:prstGeom prst="rect">
            <a:avLst/>
          </a:prstGeom>
          <a:noFill/>
          <a:ln w="3175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9" name="Dikdörtgen 8"/>
          <p:cNvSpPr/>
          <p:nvPr/>
        </p:nvSpPr>
        <p:spPr>
          <a:xfrm>
            <a:off x="3275856" y="6309320"/>
            <a:ext cx="2890535" cy="369332"/>
          </a:xfrm>
          <a:prstGeom prst="rect">
            <a:avLst/>
          </a:prstGeom>
        </p:spPr>
        <p:txBody>
          <a:bodyPr wrap="none">
            <a:spAutoFit/>
          </a:bodyPr>
          <a:lstStyle/>
          <a:p>
            <a:pPr>
              <a:defRPr/>
            </a:pPr>
            <a:r>
              <a:rPr lang="tr-TR"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Aşılı Çocuk, Sağlıklı Çocuk</a:t>
            </a:r>
          </a:p>
        </p:txBody>
      </p:sp>
    </p:spTree>
    <p:extLst>
      <p:ext uri="{BB962C8B-B14F-4D97-AF65-F5344CB8AC3E}">
        <p14:creationId xmlns:p14="http://schemas.microsoft.com/office/powerpoint/2010/main" val="935410365"/>
      </p:ext>
    </p:extLst>
  </p:cSld>
  <p:clrMapOvr>
    <a:masterClrMapping/>
  </p:clrMapOvr>
  <p:transition spd="med">
    <p:cover dir="rd"/>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067944" y="404664"/>
            <a:ext cx="4618856" cy="1143000"/>
          </a:xfrm>
        </p:spPr>
        <p:txBody>
          <a:bodyPr>
            <a:normAutofit/>
          </a:bodyPr>
          <a:lstStyle/>
          <a:p>
            <a:r>
              <a:rPr lang="tr-TR" b="1" dirty="0">
                <a:solidFill>
                  <a:srgbClr val="FF0000"/>
                </a:solidFill>
              </a:rPr>
              <a:t>Aşının Tarihçesi-3</a:t>
            </a:r>
          </a:p>
        </p:txBody>
      </p:sp>
      <p:sp>
        <p:nvSpPr>
          <p:cNvPr id="3" name="İçerik Yer Tutucusu 2"/>
          <p:cNvSpPr>
            <a:spLocks noGrp="1"/>
          </p:cNvSpPr>
          <p:nvPr>
            <p:ph idx="1"/>
          </p:nvPr>
        </p:nvSpPr>
        <p:spPr/>
        <p:txBody>
          <a:bodyPr/>
          <a:lstStyle/>
          <a:p>
            <a:pPr>
              <a:buBlip>
                <a:blip r:embed="rId2"/>
              </a:buBlip>
            </a:pPr>
            <a:r>
              <a:rPr lang="tr-TR" dirty="0"/>
              <a:t>1911 yılında tifo, 1913 yılında kolera, dizanteri ve veba aşıları Türkiye’de ilk kez hazırlandı ve uygulandı.</a:t>
            </a:r>
          </a:p>
          <a:p>
            <a:pPr>
              <a:buBlip>
                <a:blip r:embed="rId2"/>
              </a:buBlip>
            </a:pPr>
            <a:r>
              <a:rPr lang="tr-TR" dirty="0"/>
              <a:t>Tifüs aşısı 1915 yılında, Dr. Tevfik Sağlam tarafından, Erzurum’da  uygulandı.</a:t>
            </a:r>
          </a:p>
          <a:p>
            <a:pPr>
              <a:buBlip>
                <a:blip r:embed="rId2"/>
              </a:buBlip>
            </a:pPr>
            <a:endParaRPr lang="tr-TR" dirty="0"/>
          </a:p>
        </p:txBody>
      </p:sp>
      <p:sp>
        <p:nvSpPr>
          <p:cNvPr id="4" name="Slayt Numarası Yer Tutucusu 3"/>
          <p:cNvSpPr>
            <a:spLocks noGrp="1"/>
          </p:cNvSpPr>
          <p:nvPr>
            <p:ph type="sldNum" sz="quarter" idx="12"/>
          </p:nvPr>
        </p:nvSpPr>
        <p:spPr/>
        <p:txBody>
          <a:bodyPr/>
          <a:lstStyle/>
          <a:p>
            <a:fld id="{FA36AD8D-391B-44FB-824B-73D5040A8D09}" type="slidenum">
              <a:rPr lang="tr-TR" smtClean="0"/>
              <a:pPr/>
              <a:t>14</a:t>
            </a:fld>
            <a:endParaRPr lang="tr-TR"/>
          </a:p>
        </p:txBody>
      </p:sp>
    </p:spTree>
    <p:extLst>
      <p:ext uri="{BB962C8B-B14F-4D97-AF65-F5344CB8AC3E}">
        <p14:creationId xmlns:p14="http://schemas.microsoft.com/office/powerpoint/2010/main" val="3131957146"/>
      </p:ext>
    </p:extLst>
  </p:cSld>
  <p:clrMapOvr>
    <a:masterClrMapping/>
  </p:clrMapOvr>
  <p:transition spd="med">
    <p:cover dir="rd"/>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436096" y="33192"/>
            <a:ext cx="3707904" cy="779463"/>
          </a:xfrm>
        </p:spPr>
        <p:txBody>
          <a:bodyPr>
            <a:noAutofit/>
          </a:bodyPr>
          <a:lstStyle/>
          <a:p>
            <a:pPr algn="l" eaLnBrk="1" hangingPunct="1"/>
            <a:r>
              <a:rPr lang="tr-TR" sz="3200" b="1" dirty="0">
                <a:solidFill>
                  <a:srgbClr val="FF0000"/>
                </a:solidFill>
                <a:latin typeface="Arial" pitchFamily="34" charset="0"/>
                <a:cs typeface="Arial" pitchFamily="34" charset="0"/>
              </a:rPr>
              <a:t>Aşının Tarihçesi-4</a:t>
            </a:r>
            <a:endParaRPr lang="tr-TR" altLang="tr-TR" sz="3200" b="1" dirty="0">
              <a:solidFill>
                <a:srgbClr val="FF0000"/>
              </a:solidFill>
              <a:latin typeface="Arial" pitchFamily="34" charset="0"/>
              <a:cs typeface="Arial" pitchFamily="34" charset="0"/>
            </a:endParaRPr>
          </a:p>
        </p:txBody>
      </p:sp>
      <p:sp>
        <p:nvSpPr>
          <p:cNvPr id="8197" name="5 Slayt Numarası Yer Tutucusu"/>
          <p:cNvSpPr>
            <a:spLocks noGrp="1"/>
          </p:cNvSpPr>
          <p:nvPr>
            <p:ph type="sldNum" sz="quarter" idx="12"/>
          </p:nvPr>
        </p:nvSpPr>
        <p:spPr>
          <a:noFill/>
        </p:spPr>
        <p:txBody>
          <a:bodyPr/>
          <a:lstStyle/>
          <a:p>
            <a:fld id="{AE1384C5-FE77-4712-B2C5-6D0F39E2DBA6}" type="slidenum">
              <a:rPr lang="tr-TR" altLang="tr-TR"/>
              <a:pPr/>
              <a:t>15</a:t>
            </a:fld>
            <a:endParaRPr lang="tr-TR" altLang="tr-T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80" y="5503279"/>
            <a:ext cx="101917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o 7"/>
          <p:cNvGraphicFramePr>
            <a:graphicFrameLocks noGrp="1"/>
          </p:cNvGraphicFramePr>
          <p:nvPr>
            <p:extLst>
              <p:ext uri="{D42A27DB-BD31-4B8C-83A1-F6EECF244321}">
                <p14:modId xmlns:p14="http://schemas.microsoft.com/office/powerpoint/2010/main" val="224808209"/>
              </p:ext>
            </p:extLst>
          </p:nvPr>
        </p:nvGraphicFramePr>
        <p:xfrm>
          <a:off x="539552" y="1556792"/>
          <a:ext cx="7774912" cy="2964379"/>
        </p:xfrm>
        <a:graphic>
          <a:graphicData uri="http://schemas.openxmlformats.org/drawingml/2006/table">
            <a:tbl>
              <a:tblPr firstRow="1" bandRow="1">
                <a:tableStyleId>{5C22544A-7EE6-4342-B048-85BDC9FD1C3A}</a:tableStyleId>
              </a:tblPr>
              <a:tblGrid>
                <a:gridCol w="1936243">
                  <a:extLst>
                    <a:ext uri="{9D8B030D-6E8A-4147-A177-3AD203B41FA5}">
                      <a16:colId xmlns:a16="http://schemas.microsoft.com/office/drawing/2014/main" xmlns="" val="20000"/>
                    </a:ext>
                  </a:extLst>
                </a:gridCol>
                <a:gridCol w="1659637">
                  <a:extLst>
                    <a:ext uri="{9D8B030D-6E8A-4147-A177-3AD203B41FA5}">
                      <a16:colId xmlns:a16="http://schemas.microsoft.com/office/drawing/2014/main" xmlns="" val="20001"/>
                    </a:ext>
                  </a:extLst>
                </a:gridCol>
                <a:gridCol w="4179032">
                  <a:extLst>
                    <a:ext uri="{9D8B030D-6E8A-4147-A177-3AD203B41FA5}">
                      <a16:colId xmlns:a16="http://schemas.microsoft.com/office/drawing/2014/main" xmlns="" val="20002"/>
                    </a:ext>
                  </a:extLst>
                </a:gridCol>
              </a:tblGrid>
              <a:tr h="336199">
                <a:tc gridSpan="3">
                  <a:txBody>
                    <a:bodyPr/>
                    <a:lstStyle/>
                    <a:p>
                      <a:pPr marL="0" marR="0" indent="0" defTabSz="914400" eaLnBrk="1" fontAlgn="auto" latinLnBrk="0" hangingPunct="1">
                        <a:lnSpc>
                          <a:spcPct val="100000"/>
                        </a:lnSpc>
                        <a:spcBef>
                          <a:spcPts val="0"/>
                        </a:spcBef>
                        <a:spcAft>
                          <a:spcPts val="0"/>
                        </a:spcAft>
                        <a:buClrTx/>
                        <a:buSzTx/>
                        <a:buFontTx/>
                        <a:buNone/>
                        <a:tabLst/>
                        <a:defRPr/>
                      </a:pPr>
                      <a:r>
                        <a:rPr lang="tr-TR" sz="2000" dirty="0">
                          <a:latin typeface="Times New Roman" panose="02020603050405020304" pitchFamily="18" charset="0"/>
                          <a:cs typeface="Times New Roman" panose="02020603050405020304" pitchFamily="18" charset="0"/>
                        </a:rPr>
                        <a:t>Ülkemizde Üretilen</a:t>
                      </a:r>
                      <a:r>
                        <a:rPr lang="tr-TR" sz="2000" baseline="0" dirty="0">
                          <a:latin typeface="Times New Roman" panose="02020603050405020304" pitchFamily="18" charset="0"/>
                          <a:cs typeface="Times New Roman" panose="02020603050405020304" pitchFamily="18" charset="0"/>
                        </a:rPr>
                        <a:t> Aşılar-</a:t>
                      </a:r>
                      <a:r>
                        <a:rPr lang="tr-TR" sz="2000" dirty="0">
                          <a:latin typeface="Times New Roman" panose="02020603050405020304" pitchFamily="18" charset="0"/>
                          <a:cs typeface="Times New Roman" panose="02020603050405020304" pitchFamily="18" charset="0"/>
                        </a:rPr>
                        <a:t>1953-</a:t>
                      </a:r>
                      <a:endParaRPr lang="tr-TR" sz="2000" b="1" dirty="0">
                        <a:latin typeface="Times New Roman" panose="02020603050405020304" pitchFamily="18" charset="0"/>
                        <a:cs typeface="Times New Roman" panose="02020603050405020304" pitchFamily="18" charset="0"/>
                      </a:endParaRPr>
                    </a:p>
                  </a:txBody>
                  <a:tcPr/>
                </a:tc>
                <a:tc hMerge="1">
                  <a:txBody>
                    <a:bodyPr/>
                    <a:lstStyle/>
                    <a:p>
                      <a:endParaRPr lang="tr-TR" sz="1800" dirty="0">
                        <a:latin typeface="Arial" panose="020B0604020202020204" pitchFamily="34" charset="0"/>
                        <a:cs typeface="Arial" panose="020B0604020202020204" pitchFamily="34" charset="0"/>
                      </a:endParaRPr>
                    </a:p>
                  </a:txBody>
                  <a:tcPr/>
                </a:tc>
                <a:tc hMerge="1">
                  <a:txBody>
                    <a:bodyPr/>
                    <a:lstStyle/>
                    <a:p>
                      <a:endParaRPr lang="tr-TR"/>
                    </a:p>
                  </a:txBody>
                  <a:tcPr/>
                </a:tc>
                <a:extLst>
                  <a:ext uri="{0D108BD9-81ED-4DB2-BD59-A6C34878D82A}">
                    <a16:rowId xmlns:a16="http://schemas.microsoft.com/office/drawing/2014/main" xmlns="" val="10000"/>
                  </a:ext>
                </a:extLst>
              </a:tr>
              <a:tr h="376447">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tr-TR" sz="2000" dirty="0">
                          <a:latin typeface="Times New Roman" panose="02020603050405020304" pitchFamily="18" charset="0"/>
                          <a:cs typeface="Times New Roman" panose="02020603050405020304" pitchFamily="18" charset="0"/>
                        </a:rPr>
                        <a:t>Tifo</a:t>
                      </a:r>
                    </a:p>
                  </a:txBody>
                  <a:tcPr/>
                </a:tc>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tr-TR" sz="2000" dirty="0">
                          <a:latin typeface="Times New Roman" panose="02020603050405020304" pitchFamily="18" charset="0"/>
                          <a:cs typeface="Times New Roman" panose="02020603050405020304" pitchFamily="18" charset="0"/>
                        </a:rPr>
                        <a:t>Tüberkülin</a:t>
                      </a:r>
                    </a:p>
                  </a:txBody>
                  <a:tcPr/>
                </a:tc>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tr-TR" sz="2000" dirty="0" err="1">
                          <a:latin typeface="Times New Roman" panose="02020603050405020304" pitchFamily="18" charset="0"/>
                          <a:cs typeface="Times New Roman" panose="02020603050405020304" pitchFamily="18" charset="0"/>
                        </a:rPr>
                        <a:t>Brucella</a:t>
                      </a:r>
                      <a:endParaRPr lang="tr-T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1"/>
                  </a:ext>
                </a:extLst>
              </a:tr>
              <a:tr h="336199">
                <a:tc>
                  <a:txBody>
                    <a:bodyPr/>
                    <a:lstStyle/>
                    <a:p>
                      <a:r>
                        <a:rPr lang="tr-TR" sz="2000" dirty="0">
                          <a:latin typeface="Times New Roman" panose="02020603050405020304" pitchFamily="18" charset="0"/>
                          <a:cs typeface="Times New Roman" panose="02020603050405020304" pitchFamily="18" charset="0"/>
                        </a:rPr>
                        <a:t>Dizanteri</a:t>
                      </a:r>
                    </a:p>
                  </a:txBody>
                  <a:tcPr/>
                </a:tc>
                <a:tc>
                  <a:txBody>
                    <a:bodyPr/>
                    <a:lstStyle/>
                    <a:p>
                      <a:pPr marL="0" marR="0" indent="0" algn="just"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tr-TR" sz="2000" dirty="0">
                          <a:solidFill>
                            <a:schemeClr val="dk1"/>
                          </a:solidFill>
                          <a:latin typeface="Times New Roman" panose="02020603050405020304" pitchFamily="18" charset="0"/>
                          <a:ea typeface="+mn-ea"/>
                          <a:cs typeface="Times New Roman" panose="02020603050405020304" pitchFamily="18" charset="0"/>
                        </a:rPr>
                        <a:t>Grip</a:t>
                      </a:r>
                    </a:p>
                  </a:txBody>
                  <a:tcPr/>
                </a:tc>
                <a:tc>
                  <a:txBody>
                    <a:bodyPr/>
                    <a:lstStyle/>
                    <a:p>
                      <a:pPr marL="0" marR="0" indent="0" algn="just"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tr-TR" altLang="tr-TR" sz="2000" dirty="0">
                          <a:latin typeface="Times New Roman" panose="02020603050405020304" pitchFamily="18" charset="0"/>
                          <a:cs typeface="Times New Roman" panose="02020603050405020304" pitchFamily="18" charset="0"/>
                        </a:rPr>
                        <a:t>Lekeli Humma</a:t>
                      </a:r>
                      <a:endParaRPr lang="tr-TR" sz="20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10002"/>
                  </a:ext>
                </a:extLst>
              </a:tr>
              <a:tr h="336199">
                <a:tc>
                  <a:txBody>
                    <a:bodyPr/>
                    <a:lstStyle/>
                    <a:p>
                      <a:r>
                        <a:rPr lang="tr-TR" sz="2000" dirty="0">
                          <a:latin typeface="Times New Roman" panose="02020603050405020304" pitchFamily="18" charset="0"/>
                          <a:cs typeface="Times New Roman" panose="02020603050405020304" pitchFamily="18" charset="0"/>
                        </a:rPr>
                        <a:t>Kolera</a:t>
                      </a:r>
                      <a:endParaRPr lang="tr-TR"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tr-TR" sz="2000" dirty="0">
                          <a:latin typeface="Times New Roman" panose="02020603050405020304" pitchFamily="18" charset="0"/>
                          <a:cs typeface="Times New Roman" panose="02020603050405020304" pitchFamily="18" charset="0"/>
                        </a:rPr>
                        <a:t>Kızıl</a:t>
                      </a:r>
                    </a:p>
                  </a:txBody>
                  <a:tcPr/>
                </a:tc>
                <a:tc>
                  <a:txBody>
                    <a:bodyPr/>
                    <a:lstStyle/>
                    <a:p>
                      <a:r>
                        <a:rPr lang="tr-TR" altLang="tr-TR" sz="2000" dirty="0">
                          <a:latin typeface="Times New Roman" panose="02020603050405020304" pitchFamily="18" charset="0"/>
                          <a:cs typeface="Times New Roman" panose="02020603050405020304" pitchFamily="18" charset="0"/>
                        </a:rPr>
                        <a:t>Çiçek </a:t>
                      </a:r>
                      <a:endParaRPr lang="tr-TR" sz="20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3"/>
                  </a:ext>
                </a:extLst>
              </a:tr>
              <a:tr h="336199">
                <a:tc>
                  <a:txBody>
                    <a:bodyPr/>
                    <a:lstStyle/>
                    <a:p>
                      <a:r>
                        <a:rPr lang="tr-TR" sz="2000" dirty="0">
                          <a:latin typeface="Times New Roman" panose="02020603050405020304" pitchFamily="18" charset="0"/>
                          <a:cs typeface="Times New Roman" panose="02020603050405020304" pitchFamily="18" charset="0"/>
                        </a:rPr>
                        <a:t>Veba</a:t>
                      </a:r>
                    </a:p>
                  </a:txBody>
                  <a:tcPr/>
                </a:tc>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tr-TR" sz="2000" dirty="0">
                          <a:latin typeface="Times New Roman" panose="02020603050405020304" pitchFamily="18" charset="0"/>
                          <a:cs typeface="Times New Roman" panose="02020603050405020304" pitchFamily="18" charset="0"/>
                        </a:rPr>
                        <a:t>Difteri</a:t>
                      </a:r>
                    </a:p>
                  </a:txBody>
                  <a:tcPr/>
                </a:tc>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tr-TR" altLang="tr-TR" sz="2000" dirty="0">
                          <a:latin typeface="Times New Roman" panose="02020603050405020304" pitchFamily="18" charset="0"/>
                          <a:cs typeface="Times New Roman" panose="02020603050405020304" pitchFamily="18" charset="0"/>
                        </a:rPr>
                        <a:t>Alüminyum </a:t>
                      </a:r>
                      <a:r>
                        <a:rPr lang="tr-TR" altLang="tr-TR" sz="2000" dirty="0" err="1">
                          <a:latin typeface="Times New Roman" panose="02020603050405020304" pitchFamily="18" charset="0"/>
                          <a:cs typeface="Times New Roman" panose="02020603050405020304" pitchFamily="18" charset="0"/>
                        </a:rPr>
                        <a:t>Presipiteli</a:t>
                      </a:r>
                      <a:r>
                        <a:rPr lang="tr-TR" altLang="tr-TR" sz="2000" dirty="0">
                          <a:latin typeface="Times New Roman" panose="02020603050405020304" pitchFamily="18" charset="0"/>
                          <a:cs typeface="Times New Roman" panose="02020603050405020304" pitchFamily="18" charset="0"/>
                        </a:rPr>
                        <a:t> Karma Aşılar</a:t>
                      </a:r>
                      <a:endParaRPr lang="tr-T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4"/>
                  </a:ext>
                </a:extLst>
              </a:tr>
              <a:tr h="336199">
                <a:tc>
                  <a:txBody>
                    <a:bodyPr/>
                    <a:lstStyle/>
                    <a:p>
                      <a:r>
                        <a:rPr lang="tr-TR" sz="2000">
                          <a:latin typeface="Times New Roman" panose="02020603050405020304" pitchFamily="18" charset="0"/>
                          <a:cs typeface="Times New Roman" panose="02020603050405020304" pitchFamily="18" charset="0"/>
                        </a:rPr>
                        <a:t>Meningokok</a:t>
                      </a:r>
                      <a:endParaRPr lang="tr-TR" sz="2000" dirty="0">
                        <a:latin typeface="Times New Roman" panose="02020603050405020304" pitchFamily="18" charset="0"/>
                        <a:cs typeface="Times New Roman" panose="02020603050405020304" pitchFamily="18" charset="0"/>
                      </a:endParaRPr>
                    </a:p>
                  </a:txBody>
                  <a:tcPr/>
                </a:tc>
                <a:tc>
                  <a:txBody>
                    <a:bodyPr/>
                    <a:lstStyle/>
                    <a:p>
                      <a:r>
                        <a:rPr lang="tr-TR" sz="2000" dirty="0">
                          <a:latin typeface="Times New Roman" panose="02020603050405020304" pitchFamily="18" charset="0"/>
                          <a:cs typeface="Times New Roman" panose="02020603050405020304" pitchFamily="18" charset="0"/>
                        </a:rPr>
                        <a:t>Tetanoz</a:t>
                      </a:r>
                    </a:p>
                  </a:txBody>
                  <a:tcPr/>
                </a:tc>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tr-TR" sz="2000" dirty="0">
                          <a:latin typeface="Times New Roman" panose="02020603050405020304" pitchFamily="18" charset="0"/>
                          <a:cs typeface="Times New Roman" panose="02020603050405020304" pitchFamily="18" charset="0"/>
                        </a:rPr>
                        <a:t>BCG (</a:t>
                      </a:r>
                      <a:r>
                        <a:rPr lang="tr-TR" altLang="tr-TR" sz="2000" dirty="0">
                          <a:latin typeface="Times New Roman" panose="02020603050405020304" pitchFamily="18" charset="0"/>
                          <a:cs typeface="Times New Roman" panose="02020603050405020304" pitchFamily="18" charset="0"/>
                        </a:rPr>
                        <a:t>Ağız ve Deri İçi )</a:t>
                      </a:r>
                      <a:endParaRPr lang="tr-TR" sz="20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10005"/>
                  </a:ext>
                </a:extLst>
              </a:tr>
              <a:tr h="586939">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tr-TR" sz="2000" dirty="0">
                          <a:latin typeface="Times New Roman" panose="02020603050405020304" pitchFamily="18" charset="0"/>
                          <a:cs typeface="Times New Roman" panose="02020603050405020304" pitchFamily="18" charset="0"/>
                        </a:rPr>
                        <a:t>Boğmaca</a:t>
                      </a:r>
                    </a:p>
                  </a:txBody>
                  <a:tcPr/>
                </a:tc>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tr-TR" altLang="tr-TR" sz="2000" dirty="0">
                          <a:latin typeface="Times New Roman" panose="02020603050405020304" pitchFamily="18" charset="0"/>
                          <a:cs typeface="Times New Roman" panose="02020603050405020304" pitchFamily="18" charset="0"/>
                        </a:rPr>
                        <a:t>Kuduz</a:t>
                      </a:r>
                      <a:endParaRPr lang="tr-TR" sz="2000" dirty="0">
                        <a:latin typeface="Times New Roman" panose="02020603050405020304" pitchFamily="18" charset="0"/>
                        <a:cs typeface="Times New Roman" panose="02020603050405020304" pitchFamily="18" charset="0"/>
                      </a:endParaRPr>
                    </a:p>
                  </a:txBody>
                  <a:tcPr/>
                </a:tc>
                <a:tc>
                  <a:txBody>
                    <a:bodyPr/>
                    <a:lstStyle/>
                    <a:p>
                      <a:pPr marL="0" marR="0" indent="0" algn="just" defTabSz="914400" eaLnBrk="1" fontAlgn="auto" latinLnBrk="0" hangingPunct="1">
                        <a:lnSpc>
                          <a:spcPct val="100000"/>
                        </a:lnSpc>
                        <a:spcBef>
                          <a:spcPts val="0"/>
                        </a:spcBef>
                        <a:spcAft>
                          <a:spcPts val="0"/>
                        </a:spcAft>
                        <a:buClrTx/>
                        <a:buSzTx/>
                        <a:buFontTx/>
                        <a:buNone/>
                        <a:tabLst/>
                        <a:defRPr/>
                      </a:pPr>
                      <a:endParaRPr lang="tr-T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6"/>
                  </a:ext>
                </a:extLst>
              </a:tr>
            </a:tbl>
          </a:graphicData>
        </a:graphic>
      </p:graphicFrame>
      <p:sp>
        <p:nvSpPr>
          <p:cNvPr id="11" name="Dikdörtgen 10"/>
          <p:cNvSpPr/>
          <p:nvPr/>
        </p:nvSpPr>
        <p:spPr>
          <a:xfrm>
            <a:off x="539552" y="4653136"/>
            <a:ext cx="7780109" cy="1200329"/>
          </a:xfrm>
          <a:prstGeom prst="rect">
            <a:avLst/>
          </a:prstGeom>
        </p:spPr>
        <p:txBody>
          <a:bodyPr wrap="square">
            <a:spAutoFit/>
          </a:bodyPr>
          <a:lstStyle/>
          <a:p>
            <a:pPr algn="just">
              <a:buClr>
                <a:srgbClr val="FF0000"/>
              </a:buClr>
              <a:defRPr/>
            </a:pPr>
            <a:r>
              <a:rPr lang="tr-TR" altLang="tr-TR" i="1" dirty="0">
                <a:latin typeface="Times New Roman" panose="02020603050405020304" pitchFamily="18" charset="0"/>
                <a:cs typeface="Times New Roman" panose="02020603050405020304" pitchFamily="18" charset="0"/>
              </a:rPr>
              <a:t>**</a:t>
            </a:r>
            <a:r>
              <a:rPr lang="tr-TR" altLang="tr-TR" b="1" i="1" dirty="0">
                <a:latin typeface="Times New Roman" panose="02020603050405020304" pitchFamily="18" charset="0"/>
                <a:cs typeface="Times New Roman" panose="02020603050405020304" pitchFamily="18" charset="0"/>
              </a:rPr>
              <a:t>1953 yılına gelindiğinde </a:t>
            </a:r>
            <a:r>
              <a:rPr lang="en-US" altLang="tr-TR" b="1" i="1" dirty="0">
                <a:latin typeface="Times New Roman" panose="02020603050405020304" pitchFamily="18" charset="0"/>
                <a:cs typeface="Times New Roman" panose="02020603050405020304" pitchFamily="18" charset="0"/>
              </a:rPr>
              <a:t>1</a:t>
            </a:r>
            <a:r>
              <a:rPr lang="tr-TR" altLang="tr-TR" b="1" i="1" dirty="0">
                <a:latin typeface="Times New Roman" panose="02020603050405020304" pitchFamily="18" charset="0"/>
                <a:cs typeface="Times New Roman" panose="02020603050405020304" pitchFamily="18" charset="0"/>
              </a:rPr>
              <a:t>8</a:t>
            </a:r>
            <a:r>
              <a:rPr lang="en-US" altLang="tr-TR" b="1" i="1" dirty="0">
                <a:latin typeface="Times New Roman" panose="02020603050405020304" pitchFamily="18" charset="0"/>
                <a:cs typeface="Times New Roman" panose="02020603050405020304" pitchFamily="18" charset="0"/>
              </a:rPr>
              <a:t> </a:t>
            </a:r>
            <a:r>
              <a:rPr lang="tr-TR" altLang="tr-TR" b="1" i="1" dirty="0">
                <a:latin typeface="Times New Roman" panose="02020603050405020304" pitchFamily="18" charset="0"/>
                <a:cs typeface="Times New Roman" panose="02020603050405020304" pitchFamily="18" charset="0"/>
              </a:rPr>
              <a:t>farklı</a:t>
            </a:r>
            <a:r>
              <a:rPr lang="en-US" altLang="tr-TR" b="1" i="1" dirty="0">
                <a:latin typeface="Times New Roman" panose="02020603050405020304" pitchFamily="18" charset="0"/>
                <a:cs typeface="Times New Roman" panose="02020603050405020304" pitchFamily="18" charset="0"/>
              </a:rPr>
              <a:t> tip </a:t>
            </a:r>
            <a:r>
              <a:rPr lang="tr-TR" altLang="tr-TR" b="1" i="1" dirty="0">
                <a:latin typeface="Times New Roman" panose="02020603050405020304" pitchFamily="18" charset="0"/>
                <a:cs typeface="Times New Roman" panose="02020603050405020304" pitchFamily="18" charset="0"/>
              </a:rPr>
              <a:t>aşı üretilip, ülke yararına sunulmaktaydı. Ayrıca pek çok antijenin yanında tüberkülin de üretilmekteydi. 1953 yılında, BCG ve </a:t>
            </a:r>
            <a:r>
              <a:rPr lang="tr-TR" altLang="tr-TR" b="1" i="1" dirty="0" err="1">
                <a:latin typeface="Times New Roman" panose="02020603050405020304" pitchFamily="18" charset="0"/>
                <a:cs typeface="Times New Roman" panose="02020603050405020304" pitchFamily="18" charset="0"/>
              </a:rPr>
              <a:t>İnfluenza</a:t>
            </a:r>
            <a:r>
              <a:rPr lang="tr-TR" altLang="tr-TR" b="1" i="1" dirty="0">
                <a:latin typeface="Times New Roman" panose="02020603050405020304" pitchFamily="18" charset="0"/>
                <a:cs typeface="Times New Roman" panose="02020603050405020304" pitchFamily="18" charset="0"/>
              </a:rPr>
              <a:t> aşıları üretim laboratuvarları WHO tarafından kabul edildi  ve örnek iki kuruluş olarak gösterildi.</a:t>
            </a:r>
          </a:p>
        </p:txBody>
      </p:sp>
      <p:sp>
        <p:nvSpPr>
          <p:cNvPr id="2" name="Dikdörtgen 1"/>
          <p:cNvSpPr/>
          <p:nvPr/>
        </p:nvSpPr>
        <p:spPr>
          <a:xfrm>
            <a:off x="2699792" y="6237312"/>
            <a:ext cx="3469860" cy="369332"/>
          </a:xfrm>
          <a:prstGeom prst="rect">
            <a:avLst/>
          </a:prstGeom>
        </p:spPr>
        <p:txBody>
          <a:bodyPr wrap="none">
            <a:spAutoFit/>
          </a:bodyPr>
          <a:lstStyle/>
          <a:p>
            <a:pPr algn="ctr">
              <a:defRPr/>
            </a:pPr>
            <a:r>
              <a:rPr lang="tr-TR"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Aşılanma Her Çocuğun Hakkıdır</a:t>
            </a:r>
          </a:p>
        </p:txBody>
      </p:sp>
    </p:spTree>
    <p:extLst>
      <p:ext uri="{BB962C8B-B14F-4D97-AF65-F5344CB8AC3E}">
        <p14:creationId xmlns:p14="http://schemas.microsoft.com/office/powerpoint/2010/main" val="3777026427"/>
      </p:ext>
    </p:extLst>
  </p:cSld>
  <p:clrMapOvr>
    <a:masterClrMapping/>
  </p:clrMapOvr>
  <p:transition spd="med">
    <p:cover dir="rd"/>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53744" y="404664"/>
            <a:ext cx="3707904" cy="590823"/>
          </a:xfrm>
        </p:spPr>
        <p:txBody>
          <a:bodyPr>
            <a:noAutofit/>
          </a:bodyPr>
          <a:lstStyle/>
          <a:p>
            <a:pPr algn="l" eaLnBrk="1" hangingPunct="1"/>
            <a:r>
              <a:rPr lang="tr-TR" sz="3200" b="1" dirty="0">
                <a:solidFill>
                  <a:srgbClr val="FF0000"/>
                </a:solidFill>
                <a:latin typeface="Arial" pitchFamily="34" charset="0"/>
                <a:cs typeface="Arial" pitchFamily="34" charset="0"/>
              </a:rPr>
              <a:t>Aşının Tarihçesi-5</a:t>
            </a:r>
            <a:endParaRPr lang="tr-TR" altLang="tr-TR" sz="3200" b="1" dirty="0">
              <a:solidFill>
                <a:srgbClr val="FF0000"/>
              </a:solidFill>
              <a:latin typeface="Arial" pitchFamily="34" charset="0"/>
              <a:cs typeface="Arial" pitchFamily="34" charset="0"/>
            </a:endParaRPr>
          </a:p>
        </p:txBody>
      </p:sp>
      <p:sp>
        <p:nvSpPr>
          <p:cNvPr id="8197" name="5 Slayt Numarası Yer Tutucusu"/>
          <p:cNvSpPr>
            <a:spLocks noGrp="1"/>
          </p:cNvSpPr>
          <p:nvPr>
            <p:ph type="sldNum" sz="quarter" idx="12"/>
          </p:nvPr>
        </p:nvSpPr>
        <p:spPr>
          <a:noFill/>
        </p:spPr>
        <p:txBody>
          <a:bodyPr/>
          <a:lstStyle/>
          <a:p>
            <a:fld id="{AE1384C5-FE77-4712-B2C5-6D0F39E2DBA6}" type="slidenum">
              <a:rPr lang="tr-TR" altLang="tr-TR"/>
              <a:pPr/>
              <a:t>16</a:t>
            </a:fld>
            <a:endParaRPr lang="tr-TR" altLang="tr-T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80" y="5503279"/>
            <a:ext cx="101917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o 8"/>
          <p:cNvGraphicFramePr>
            <a:graphicFrameLocks noGrp="1"/>
          </p:cNvGraphicFramePr>
          <p:nvPr>
            <p:extLst>
              <p:ext uri="{D42A27DB-BD31-4B8C-83A1-F6EECF244321}">
                <p14:modId xmlns:p14="http://schemas.microsoft.com/office/powerpoint/2010/main" val="69139472"/>
              </p:ext>
            </p:extLst>
          </p:nvPr>
        </p:nvGraphicFramePr>
        <p:xfrm>
          <a:off x="755576" y="1124744"/>
          <a:ext cx="7811422" cy="4775200"/>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xmlns="" val="20000"/>
                    </a:ext>
                  </a:extLst>
                </a:gridCol>
                <a:gridCol w="6443270">
                  <a:extLst>
                    <a:ext uri="{9D8B030D-6E8A-4147-A177-3AD203B41FA5}">
                      <a16:colId xmlns:a16="http://schemas.microsoft.com/office/drawing/2014/main" xmlns="" val="20001"/>
                    </a:ext>
                  </a:extLst>
                </a:gridCol>
              </a:tblGrid>
              <a:tr h="370840">
                <a:tc gridSpan="2">
                  <a:txBody>
                    <a:bodyPr/>
                    <a:lstStyle/>
                    <a:p>
                      <a:r>
                        <a:rPr lang="tr-TR" sz="1800" dirty="0">
                          <a:latin typeface="Arial" pitchFamily="34" charset="0"/>
                          <a:cs typeface="Arial" pitchFamily="34" charset="0"/>
                        </a:rPr>
                        <a:t>Kampanyalar</a:t>
                      </a:r>
                    </a:p>
                  </a:txBody>
                  <a:tcPr/>
                </a:tc>
                <a:tc hMerge="1">
                  <a:txBody>
                    <a:bodyPr/>
                    <a:lstStyle/>
                    <a:p>
                      <a:endParaRPr lang="tr-TR"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r>
                        <a:rPr lang="tr-TR" sz="1800" dirty="0">
                          <a:latin typeface="Arial" pitchFamily="34" charset="0"/>
                          <a:cs typeface="Arial" pitchFamily="34" charset="0"/>
                        </a:rPr>
                        <a:t>1985</a:t>
                      </a:r>
                    </a:p>
                  </a:txBody>
                  <a:tcPr/>
                </a:tc>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tr-TR" sz="1800" dirty="0">
                          <a:latin typeface="Arial" pitchFamily="34" charset="0"/>
                          <a:cs typeface="Arial" pitchFamily="34" charset="0"/>
                        </a:rPr>
                        <a:t>«Türkiye Aşı Kampanyası»</a:t>
                      </a:r>
                    </a:p>
                  </a:txBody>
                  <a:tcPr/>
                </a:tc>
                <a:extLst>
                  <a:ext uri="{0D108BD9-81ED-4DB2-BD59-A6C34878D82A}">
                    <a16:rowId xmlns:a16="http://schemas.microsoft.com/office/drawing/2014/main" xmlns="" val="10001"/>
                  </a:ext>
                </a:extLst>
              </a:tr>
              <a:tr h="370840">
                <a:tc>
                  <a:txBody>
                    <a:bodyPr/>
                    <a:lstStyle/>
                    <a:p>
                      <a:r>
                        <a:rPr lang="tr-TR" sz="1800" dirty="0">
                          <a:latin typeface="Arial" pitchFamily="34" charset="0"/>
                          <a:cs typeface="Arial" pitchFamily="34" charset="0"/>
                        </a:rPr>
                        <a:t>1995</a:t>
                      </a:r>
                    </a:p>
                  </a:txBody>
                  <a:tcPr/>
                </a:tc>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tr-TR" sz="1800" dirty="0">
                          <a:latin typeface="Arial" pitchFamily="34" charset="0"/>
                          <a:cs typeface="Arial" pitchFamily="34" charset="0"/>
                        </a:rPr>
                        <a:t>«</a:t>
                      </a:r>
                      <a:r>
                        <a:rPr lang="tr-TR" sz="1800" dirty="0" err="1">
                          <a:latin typeface="Arial" pitchFamily="34" charset="0"/>
                          <a:cs typeface="Arial" pitchFamily="34" charset="0"/>
                        </a:rPr>
                        <a:t>Polio</a:t>
                      </a:r>
                      <a:r>
                        <a:rPr lang="tr-TR" sz="1800" dirty="0">
                          <a:latin typeface="Arial" pitchFamily="34" charset="0"/>
                          <a:cs typeface="Arial" pitchFamily="34" charset="0"/>
                        </a:rPr>
                        <a:t> Ulusal Aşı Günleri»</a:t>
                      </a:r>
                    </a:p>
                  </a:txBody>
                  <a:tcPr/>
                </a:tc>
                <a:extLst>
                  <a:ext uri="{0D108BD9-81ED-4DB2-BD59-A6C34878D82A}">
                    <a16:rowId xmlns:a16="http://schemas.microsoft.com/office/drawing/2014/main" xmlns="" val="10002"/>
                  </a:ext>
                </a:extLst>
              </a:tr>
              <a:tr h="370840">
                <a:tc>
                  <a:txBody>
                    <a:bodyPr/>
                    <a:lstStyle/>
                    <a:p>
                      <a:pPr algn="l"/>
                      <a:r>
                        <a:rPr lang="tr-TR" sz="1800" dirty="0">
                          <a:latin typeface="Arial" pitchFamily="34" charset="0"/>
                          <a:cs typeface="Arial" pitchFamily="34" charset="0"/>
                        </a:rPr>
                        <a:t>1996</a:t>
                      </a:r>
                    </a:p>
                  </a:txBody>
                  <a:tcPr/>
                </a:tc>
                <a:tc>
                  <a:txBody>
                    <a:bodyPr/>
                    <a:lstStyle/>
                    <a:p>
                      <a:pPr marL="0" marR="0" indent="0" algn="just"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tr-TR" sz="1800" dirty="0">
                          <a:latin typeface="Arial" pitchFamily="34" charset="0"/>
                          <a:cs typeface="Arial" pitchFamily="34" charset="0"/>
                        </a:rPr>
                        <a:t>«Kızamık Hızlandırma Kampanyası»</a:t>
                      </a:r>
                    </a:p>
                  </a:txBody>
                  <a:tcPr/>
                </a:tc>
                <a:extLst>
                  <a:ext uri="{0D108BD9-81ED-4DB2-BD59-A6C34878D82A}">
                    <a16:rowId xmlns:a16="http://schemas.microsoft.com/office/drawing/2014/main" xmlns="" val="10003"/>
                  </a:ext>
                </a:extLst>
              </a:tr>
              <a:tr h="289560">
                <a:tc>
                  <a:txBody>
                    <a:bodyPr/>
                    <a:lstStyle/>
                    <a:p>
                      <a:r>
                        <a:rPr lang="tr-TR" sz="1800" dirty="0">
                          <a:latin typeface="Arial" pitchFamily="34" charset="0"/>
                          <a:cs typeface="Arial" pitchFamily="34" charset="0"/>
                        </a:rPr>
                        <a:t>1997</a:t>
                      </a:r>
                    </a:p>
                  </a:txBody>
                  <a:tcPr/>
                </a:tc>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tr-TR" sz="1800" dirty="0">
                          <a:latin typeface="Arial" pitchFamily="34" charset="0"/>
                          <a:cs typeface="Arial" pitchFamily="34" charset="0"/>
                        </a:rPr>
                        <a:t>«</a:t>
                      </a:r>
                      <a:r>
                        <a:rPr lang="tr-TR" sz="1800" dirty="0" err="1">
                          <a:latin typeface="Arial" pitchFamily="34" charset="0"/>
                          <a:cs typeface="Arial" pitchFamily="34" charset="0"/>
                        </a:rPr>
                        <a:t>Polio</a:t>
                      </a:r>
                      <a:r>
                        <a:rPr lang="tr-TR" sz="1800" dirty="0">
                          <a:latin typeface="Arial" pitchFamily="34" charset="0"/>
                          <a:cs typeface="Arial" pitchFamily="34" charset="0"/>
                        </a:rPr>
                        <a:t> </a:t>
                      </a:r>
                      <a:r>
                        <a:rPr lang="tr-TR" sz="1800" dirty="0" err="1">
                          <a:latin typeface="Arial" pitchFamily="34" charset="0"/>
                          <a:cs typeface="Arial" pitchFamily="34" charset="0"/>
                        </a:rPr>
                        <a:t>Mop-up</a:t>
                      </a:r>
                      <a:r>
                        <a:rPr lang="tr-TR" sz="1800" dirty="0">
                          <a:latin typeface="Arial" pitchFamily="34" charset="0"/>
                          <a:cs typeface="Arial" pitchFamily="34" charset="0"/>
                        </a:rPr>
                        <a:t>»</a:t>
                      </a:r>
                    </a:p>
                  </a:txBody>
                  <a:tcPr/>
                </a:tc>
                <a:extLst>
                  <a:ext uri="{0D108BD9-81ED-4DB2-BD59-A6C34878D82A}">
                    <a16:rowId xmlns:a16="http://schemas.microsoft.com/office/drawing/2014/main" xmlns="" val="10004"/>
                  </a:ext>
                </a:extLst>
              </a:tr>
              <a:tr h="289560">
                <a:tc>
                  <a:txBody>
                    <a:bodyPr/>
                    <a:lstStyle/>
                    <a:p>
                      <a:r>
                        <a:rPr lang="tr-TR" sz="1800" dirty="0">
                          <a:latin typeface="Arial" pitchFamily="34" charset="0"/>
                          <a:cs typeface="Arial" pitchFamily="34" charset="0"/>
                        </a:rPr>
                        <a:t>2003</a:t>
                      </a:r>
                    </a:p>
                  </a:txBody>
                  <a:tcPr/>
                </a:tc>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tr-TR" sz="1800" dirty="0">
                          <a:latin typeface="Arial" pitchFamily="34" charset="0"/>
                          <a:cs typeface="Arial" pitchFamily="34" charset="0"/>
                        </a:rPr>
                        <a:t>«Kızamık Okul Aşı Günleri» </a:t>
                      </a:r>
                    </a:p>
                  </a:txBody>
                  <a:tcPr/>
                </a:tc>
                <a:extLst>
                  <a:ext uri="{0D108BD9-81ED-4DB2-BD59-A6C34878D82A}">
                    <a16:rowId xmlns:a16="http://schemas.microsoft.com/office/drawing/2014/main" xmlns="" val="10005"/>
                  </a:ext>
                </a:extLst>
              </a:tr>
              <a:tr h="180340">
                <a:tc>
                  <a:txBody>
                    <a:bodyPr/>
                    <a:lstStyle/>
                    <a:p>
                      <a:r>
                        <a:rPr lang="tr-TR" sz="1800" dirty="0">
                          <a:latin typeface="Arial" pitchFamily="34" charset="0"/>
                          <a:cs typeface="Arial" pitchFamily="34" charset="0"/>
                        </a:rPr>
                        <a:t>2005</a:t>
                      </a:r>
                    </a:p>
                  </a:txBody>
                  <a:tcPr/>
                </a:tc>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tr-TR" sz="1800" dirty="0">
                          <a:latin typeface="Arial" pitchFamily="34" charset="0"/>
                          <a:cs typeface="Arial" pitchFamily="34" charset="0"/>
                        </a:rPr>
                        <a:t>«Kızamık Aşı Günleri» </a:t>
                      </a:r>
                    </a:p>
                  </a:txBody>
                  <a:tcPr/>
                </a:tc>
                <a:extLst>
                  <a:ext uri="{0D108BD9-81ED-4DB2-BD59-A6C34878D82A}">
                    <a16:rowId xmlns:a16="http://schemas.microsoft.com/office/drawing/2014/main" xmlns="" val="10006"/>
                  </a:ext>
                </a:extLst>
              </a:tr>
              <a:tr h="0">
                <a:tc>
                  <a:txBody>
                    <a:bodyPr/>
                    <a:lstStyle/>
                    <a:p>
                      <a:r>
                        <a:rPr lang="tr-TR" sz="1800" dirty="0">
                          <a:latin typeface="Arial" pitchFamily="34" charset="0"/>
                          <a:cs typeface="Arial" pitchFamily="34" charset="0"/>
                        </a:rPr>
                        <a:t>2005-2008</a:t>
                      </a:r>
                    </a:p>
                  </a:txBody>
                  <a:tcPr/>
                </a:tc>
                <a:tc>
                  <a:txBody>
                    <a:bodyPr/>
                    <a:lstStyle/>
                    <a:p>
                      <a:pPr marL="0" marR="0" indent="0" algn="just"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tr-TR" sz="1800" dirty="0">
                          <a:latin typeface="Arial" pitchFamily="34" charset="0"/>
                          <a:cs typeface="Arial" pitchFamily="34" charset="0"/>
                        </a:rPr>
                        <a:t>İlköğretim </a:t>
                      </a:r>
                      <a:r>
                        <a:rPr lang="tr-TR" sz="1800" dirty="0" err="1">
                          <a:latin typeface="Arial" pitchFamily="34" charset="0"/>
                          <a:cs typeface="Arial" pitchFamily="34" charset="0"/>
                        </a:rPr>
                        <a:t>Kohortu</a:t>
                      </a:r>
                      <a:r>
                        <a:rPr lang="tr-TR" sz="1800" dirty="0">
                          <a:latin typeface="Arial" pitchFamily="34" charset="0"/>
                          <a:cs typeface="Arial" pitchFamily="34" charset="0"/>
                        </a:rPr>
                        <a:t> Hepatit B aşılamaları </a:t>
                      </a:r>
                    </a:p>
                  </a:txBody>
                  <a:tcPr/>
                </a:tc>
                <a:extLst>
                  <a:ext uri="{0D108BD9-81ED-4DB2-BD59-A6C34878D82A}">
                    <a16:rowId xmlns:a16="http://schemas.microsoft.com/office/drawing/2014/main" xmlns="" val="10007"/>
                  </a:ext>
                </a:extLst>
              </a:tr>
              <a:tr h="0">
                <a:tc>
                  <a:txBody>
                    <a:bodyPr/>
                    <a:lstStyle/>
                    <a:p>
                      <a:r>
                        <a:rPr lang="tr-TR" sz="1800" dirty="0">
                          <a:latin typeface="Arial" pitchFamily="34" charset="0"/>
                          <a:cs typeface="Arial" pitchFamily="34" charset="0"/>
                        </a:rPr>
                        <a:t>2006-2008</a:t>
                      </a:r>
                    </a:p>
                  </a:txBody>
                  <a:tcPr/>
                </a:tc>
                <a:tc>
                  <a:txBody>
                    <a:bodyPr/>
                    <a:lstStyle/>
                    <a:p>
                      <a:pPr marL="0" marR="0" indent="0" algn="just"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tr-TR" sz="1800" dirty="0">
                          <a:latin typeface="Arial" pitchFamily="34" charset="0"/>
                          <a:cs typeface="Arial" pitchFamily="34" charset="0"/>
                        </a:rPr>
                        <a:t>İlköğretim </a:t>
                      </a:r>
                      <a:r>
                        <a:rPr lang="tr-TR" sz="1800" dirty="0" err="1">
                          <a:latin typeface="Arial" pitchFamily="34" charset="0"/>
                          <a:cs typeface="Arial" pitchFamily="34" charset="0"/>
                        </a:rPr>
                        <a:t>Kohortu</a:t>
                      </a:r>
                      <a:r>
                        <a:rPr lang="tr-TR" sz="1800" dirty="0">
                          <a:latin typeface="Arial" pitchFamily="34" charset="0"/>
                          <a:cs typeface="Arial" pitchFamily="34" charset="0"/>
                        </a:rPr>
                        <a:t> Kızamıkçık aşılamaları </a:t>
                      </a:r>
                    </a:p>
                  </a:txBody>
                  <a:tcPr/>
                </a:tc>
                <a:extLst>
                  <a:ext uri="{0D108BD9-81ED-4DB2-BD59-A6C34878D82A}">
                    <a16:rowId xmlns:a16="http://schemas.microsoft.com/office/drawing/2014/main" xmlns="" val="10008"/>
                  </a:ext>
                </a:extLst>
              </a:tr>
              <a:tr h="185420">
                <a:tc>
                  <a:txBody>
                    <a:bodyPr/>
                    <a:lstStyle/>
                    <a:p>
                      <a:r>
                        <a:rPr lang="tr-TR" sz="1800" dirty="0">
                          <a:latin typeface="Arial" pitchFamily="34" charset="0"/>
                          <a:cs typeface="Arial" pitchFamily="34" charset="0"/>
                        </a:rPr>
                        <a:t>2008-2009</a:t>
                      </a:r>
                    </a:p>
                  </a:txBody>
                  <a:tcPr/>
                </a:tc>
                <a:tc>
                  <a:txBody>
                    <a:bodyPr/>
                    <a:lstStyle/>
                    <a:p>
                      <a:pPr marL="0" indent="0" algn="just">
                        <a:buClr>
                          <a:srgbClr val="FF0000"/>
                        </a:buClr>
                        <a:buFont typeface="Wingdings" panose="05000000000000000000" pitchFamily="2" charset="2"/>
                        <a:buNone/>
                        <a:defRPr/>
                      </a:pPr>
                      <a:r>
                        <a:rPr lang="tr-TR" sz="1800" dirty="0">
                          <a:latin typeface="Arial" pitchFamily="34" charset="0"/>
                          <a:cs typeface="Arial" pitchFamily="34" charset="0"/>
                        </a:rPr>
                        <a:t>Ortaöğretim Hepatit B - Kızamıkçık aşılamaları </a:t>
                      </a:r>
                    </a:p>
                  </a:txBody>
                  <a:tcPr/>
                </a:tc>
                <a:extLst>
                  <a:ext uri="{0D108BD9-81ED-4DB2-BD59-A6C34878D82A}">
                    <a16:rowId xmlns:a16="http://schemas.microsoft.com/office/drawing/2014/main" xmlns="" val="10009"/>
                  </a:ext>
                </a:extLst>
              </a:tr>
              <a:tr h="13208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tr-TR" sz="1800" dirty="0">
                          <a:latin typeface="Arial" pitchFamily="34" charset="0"/>
                          <a:cs typeface="Arial" pitchFamily="34" charset="0"/>
                        </a:rPr>
                        <a:t>2009</a:t>
                      </a:r>
                    </a:p>
                  </a:txBody>
                  <a:tcPr/>
                </a:tc>
                <a:tc>
                  <a:txBody>
                    <a:bodyPr/>
                    <a:lstStyle/>
                    <a:p>
                      <a:pPr marL="0" marR="0" indent="0" algn="just" defTabSz="914400" eaLnBrk="1" fontAlgn="auto" latinLnBrk="0" hangingPunct="1">
                        <a:lnSpc>
                          <a:spcPct val="100000"/>
                        </a:lnSpc>
                        <a:spcBef>
                          <a:spcPts val="0"/>
                        </a:spcBef>
                        <a:spcAft>
                          <a:spcPts val="0"/>
                        </a:spcAft>
                        <a:buClr>
                          <a:schemeClr val="accent5">
                            <a:lumMod val="75000"/>
                          </a:schemeClr>
                        </a:buClr>
                        <a:buSzTx/>
                        <a:buFont typeface="Wingdings" panose="05000000000000000000" pitchFamily="2" charset="2"/>
                        <a:buNone/>
                        <a:tabLst/>
                        <a:defRPr/>
                      </a:pPr>
                      <a:r>
                        <a:rPr lang="tr-TR" sz="1800" dirty="0">
                          <a:latin typeface="Arial" pitchFamily="34" charset="0"/>
                          <a:cs typeface="Arial" pitchFamily="34" charset="0"/>
                        </a:rPr>
                        <a:t>33 ilde 18-35 yaş kadın Kızamıkçık aşılamaları </a:t>
                      </a:r>
                    </a:p>
                  </a:txBody>
                  <a:tcPr/>
                </a:tc>
                <a:extLst>
                  <a:ext uri="{0D108BD9-81ED-4DB2-BD59-A6C34878D82A}">
                    <a16:rowId xmlns:a16="http://schemas.microsoft.com/office/drawing/2014/main" xmlns="" val="10010"/>
                  </a:ext>
                </a:extLst>
              </a:tr>
              <a:tr h="26416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tr-TR" sz="1800" dirty="0">
                          <a:latin typeface="Arial" pitchFamily="34" charset="0"/>
                          <a:cs typeface="Arial" pitchFamily="34" charset="0"/>
                        </a:rPr>
                        <a:t>2010-2015</a:t>
                      </a:r>
                    </a:p>
                  </a:txBody>
                  <a:tcPr/>
                </a:tc>
                <a:tc>
                  <a:txBody>
                    <a:bodyPr/>
                    <a:lstStyle/>
                    <a:p>
                      <a:pPr marL="0" marR="0" indent="0" algn="just" defTabSz="914400" rtl="0" eaLnBrk="1" fontAlgn="auto" latinLnBrk="0" hangingPunct="1">
                        <a:lnSpc>
                          <a:spcPct val="100000"/>
                        </a:lnSpc>
                        <a:spcBef>
                          <a:spcPts val="0"/>
                        </a:spcBef>
                        <a:spcAft>
                          <a:spcPts val="0"/>
                        </a:spcAft>
                        <a:buClr>
                          <a:schemeClr val="accent5">
                            <a:lumMod val="75000"/>
                          </a:schemeClr>
                        </a:buClr>
                        <a:buSzTx/>
                        <a:buFont typeface="Wingdings" panose="05000000000000000000" pitchFamily="2" charset="2"/>
                        <a:buNone/>
                        <a:tabLst/>
                        <a:defRPr/>
                      </a:pPr>
                      <a:r>
                        <a:rPr lang="tr-TR" sz="1800" dirty="0">
                          <a:latin typeface="Arial" pitchFamily="34" charset="0"/>
                          <a:cs typeface="Arial" pitchFamily="34" charset="0"/>
                        </a:rPr>
                        <a:t>«</a:t>
                      </a:r>
                      <a:r>
                        <a:rPr lang="tr-TR" sz="1800" dirty="0" err="1">
                          <a:latin typeface="Arial" pitchFamily="34" charset="0"/>
                          <a:cs typeface="Arial" pitchFamily="34" charset="0"/>
                        </a:rPr>
                        <a:t>Polio</a:t>
                      </a:r>
                      <a:r>
                        <a:rPr lang="tr-TR" sz="1800" dirty="0">
                          <a:latin typeface="Arial" pitchFamily="34" charset="0"/>
                          <a:cs typeface="Arial" pitchFamily="34" charset="0"/>
                        </a:rPr>
                        <a:t> </a:t>
                      </a:r>
                      <a:r>
                        <a:rPr lang="tr-TR" sz="1800" dirty="0" err="1">
                          <a:latin typeface="Arial" pitchFamily="34" charset="0"/>
                          <a:cs typeface="Arial" pitchFamily="34" charset="0"/>
                        </a:rPr>
                        <a:t>Mop-up</a:t>
                      </a:r>
                      <a:r>
                        <a:rPr lang="tr-TR" sz="1800" dirty="0">
                          <a:latin typeface="Arial" pitchFamily="34" charset="0"/>
                          <a:cs typeface="Arial" pitchFamily="34" charset="0"/>
                        </a:rPr>
                        <a:t>»</a:t>
                      </a:r>
                    </a:p>
                  </a:txBody>
                  <a:tcPr/>
                </a:tc>
                <a:extLst>
                  <a:ext uri="{0D108BD9-81ED-4DB2-BD59-A6C34878D82A}">
                    <a16:rowId xmlns:a16="http://schemas.microsoft.com/office/drawing/2014/main" xmlns="" val="10011"/>
                  </a:ext>
                </a:extLst>
              </a:tr>
              <a:tr h="13208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tr-TR" sz="1800" dirty="0">
                          <a:latin typeface="Arial" pitchFamily="34" charset="0"/>
                          <a:cs typeface="Arial" pitchFamily="34" charset="0"/>
                        </a:rPr>
                        <a:t>2017</a:t>
                      </a:r>
                    </a:p>
                  </a:txBody>
                  <a:tcPr/>
                </a:tc>
                <a:tc>
                  <a:txBody>
                    <a:bodyPr/>
                    <a:lstStyle/>
                    <a:p>
                      <a:pPr marL="0" marR="0" indent="0" algn="just" defTabSz="914400" eaLnBrk="1" fontAlgn="auto" latinLnBrk="0" hangingPunct="1">
                        <a:lnSpc>
                          <a:spcPct val="100000"/>
                        </a:lnSpc>
                        <a:spcBef>
                          <a:spcPts val="0"/>
                        </a:spcBef>
                        <a:spcAft>
                          <a:spcPts val="0"/>
                        </a:spcAft>
                        <a:buClr>
                          <a:schemeClr val="accent5">
                            <a:lumMod val="75000"/>
                          </a:schemeClr>
                        </a:buClr>
                        <a:buSzTx/>
                        <a:buFont typeface="Wingdings" panose="05000000000000000000" pitchFamily="2" charset="2"/>
                        <a:buNone/>
                        <a:tabLst/>
                        <a:defRPr/>
                      </a:pPr>
                      <a:r>
                        <a:rPr lang="tr-TR" sz="1800" dirty="0">
                          <a:latin typeface="Arial" pitchFamily="34" charset="0"/>
                          <a:cs typeface="Arial" pitchFamily="34" charset="0"/>
                        </a:rPr>
                        <a:t>«5</a:t>
                      </a:r>
                      <a:r>
                        <a:rPr lang="tr-TR" sz="1800" baseline="0" dirty="0">
                          <a:latin typeface="Arial" pitchFamily="34" charset="0"/>
                          <a:cs typeface="Arial" pitchFamily="34" charset="0"/>
                        </a:rPr>
                        <a:t>  Yaş Altı Göçmen Çocuk Aşı Tamamlama Kampanyası»</a:t>
                      </a:r>
                      <a:endParaRPr lang="tr-TR" sz="1800" dirty="0">
                        <a:latin typeface="Arial" pitchFamily="34" charset="0"/>
                        <a:cs typeface="Arial" pitchFamily="34" charset="0"/>
                      </a:endParaRPr>
                    </a:p>
                  </a:txBody>
                  <a:tcPr/>
                </a:tc>
                <a:extLst>
                  <a:ext uri="{0D108BD9-81ED-4DB2-BD59-A6C34878D82A}">
                    <a16:rowId xmlns:a16="http://schemas.microsoft.com/office/drawing/2014/main" xmlns="" val="10012"/>
                  </a:ext>
                </a:extLst>
              </a:tr>
            </a:tbl>
          </a:graphicData>
        </a:graphic>
      </p:graphicFrame>
      <p:sp>
        <p:nvSpPr>
          <p:cNvPr id="8" name="Dikdörtgen 7"/>
          <p:cNvSpPr/>
          <p:nvPr/>
        </p:nvSpPr>
        <p:spPr>
          <a:xfrm>
            <a:off x="2267744" y="6309320"/>
            <a:ext cx="4572000" cy="369332"/>
          </a:xfrm>
          <a:prstGeom prst="rect">
            <a:avLst/>
          </a:prstGeom>
        </p:spPr>
        <p:txBody>
          <a:bodyPr>
            <a:spAutoFit/>
          </a:bodyPr>
          <a:lstStyle/>
          <a:p>
            <a:pPr algn="ctr">
              <a:defRPr/>
            </a:pPr>
            <a:r>
              <a:rPr lang="tr-TR"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Her Şeyin Başı Sağlık, Sağlığın Başı Aşı</a:t>
            </a:r>
          </a:p>
        </p:txBody>
      </p:sp>
    </p:spTree>
    <p:extLst>
      <p:ext uri="{BB962C8B-B14F-4D97-AF65-F5344CB8AC3E}">
        <p14:creationId xmlns:p14="http://schemas.microsoft.com/office/powerpoint/2010/main" val="2194930757"/>
      </p:ext>
    </p:extLst>
  </p:cSld>
  <p:clrMapOvr>
    <a:masterClrMapping/>
  </p:clrMapOvr>
  <p:transition spd="med">
    <p:cover dir="rd"/>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292080" y="44624"/>
            <a:ext cx="3845001" cy="779463"/>
          </a:xfrm>
        </p:spPr>
        <p:txBody>
          <a:bodyPr>
            <a:noAutofit/>
          </a:bodyPr>
          <a:lstStyle/>
          <a:p>
            <a:pPr algn="l" eaLnBrk="1" hangingPunct="1"/>
            <a:r>
              <a:rPr lang="tr-TR" sz="3200" b="1" dirty="0">
                <a:solidFill>
                  <a:srgbClr val="FF0000"/>
                </a:solidFill>
                <a:latin typeface="Arial" pitchFamily="34" charset="0"/>
                <a:cs typeface="Arial" pitchFamily="34" charset="0"/>
              </a:rPr>
              <a:t>Aşının Tarihçesi-6</a:t>
            </a:r>
            <a:endParaRPr lang="tr-TR" altLang="tr-TR" sz="3200" b="1" dirty="0">
              <a:solidFill>
                <a:srgbClr val="FF0000"/>
              </a:solidFill>
              <a:latin typeface="Arial" pitchFamily="34" charset="0"/>
              <a:cs typeface="Arial" pitchFamily="34" charset="0"/>
            </a:endParaRPr>
          </a:p>
        </p:txBody>
      </p:sp>
      <p:sp>
        <p:nvSpPr>
          <p:cNvPr id="8197" name="5 Slayt Numarası Yer Tutucusu"/>
          <p:cNvSpPr>
            <a:spLocks noGrp="1"/>
          </p:cNvSpPr>
          <p:nvPr>
            <p:ph type="sldNum" sz="quarter" idx="12"/>
          </p:nvPr>
        </p:nvSpPr>
        <p:spPr>
          <a:noFill/>
        </p:spPr>
        <p:txBody>
          <a:bodyPr/>
          <a:lstStyle/>
          <a:p>
            <a:fld id="{AE1384C5-FE77-4712-B2C5-6D0F39E2DBA6}" type="slidenum">
              <a:rPr lang="tr-TR" altLang="tr-TR"/>
              <a:pPr/>
              <a:t>17</a:t>
            </a:fld>
            <a:endParaRPr lang="tr-TR" altLang="tr-T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80" y="5503279"/>
            <a:ext cx="101917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çerik Yer Tutucusu 7"/>
          <p:cNvPicPr>
            <a:picLocks noChangeAspect="1"/>
          </p:cNvPicPr>
          <p:nvPr/>
        </p:nvPicPr>
        <p:blipFill>
          <a:blip r:embed="rId3"/>
          <a:srcRect/>
          <a:stretch>
            <a:fillRect/>
          </a:stretch>
        </p:blipFill>
        <p:spPr>
          <a:xfrm>
            <a:off x="755576" y="1484784"/>
            <a:ext cx="3054463" cy="4128345"/>
          </a:xfrm>
          <a:prstGeom prst="rect">
            <a:avLst/>
          </a:prstGeom>
          <a:noFill/>
          <a:ln w="31750">
            <a:solidFill>
              <a:srgbClr val="0070C0"/>
            </a:solidFill>
          </a:ln>
        </p:spPr>
      </p:pic>
      <p:pic>
        <p:nvPicPr>
          <p:cNvPr id="11" name="Picture 4" descr="untitled"/>
          <p:cNvPicPr>
            <a:picLocks noChangeAspect="1" noChangeArrowheads="1"/>
          </p:cNvPicPr>
          <p:nvPr/>
        </p:nvPicPr>
        <p:blipFill>
          <a:blip r:embed="rId4"/>
          <a:srcRect/>
          <a:stretch>
            <a:fillRect/>
          </a:stretch>
        </p:blipFill>
        <p:spPr bwMode="auto">
          <a:xfrm>
            <a:off x="4040784" y="1484784"/>
            <a:ext cx="4645894" cy="2558073"/>
          </a:xfrm>
          <a:prstGeom prst="rect">
            <a:avLst/>
          </a:prstGeom>
          <a:noFill/>
          <a:ln w="3175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12" name="Dikdörtgen 8"/>
          <p:cNvSpPr>
            <a:spLocks noChangeArrowheads="1"/>
          </p:cNvSpPr>
          <p:nvPr/>
        </p:nvSpPr>
        <p:spPr bwMode="auto">
          <a:xfrm>
            <a:off x="683568" y="5589240"/>
            <a:ext cx="29641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tr-TR" sz="1600" b="1" i="1" dirty="0">
                <a:solidFill>
                  <a:srgbClr val="000000"/>
                </a:solidFill>
                <a:latin typeface="Times New Roman" panose="02020603050405020304" pitchFamily="18" charset="0"/>
                <a:cs typeface="Times New Roman" panose="02020603050405020304" pitchFamily="18" charset="0"/>
              </a:rPr>
              <a:t>İlk üretilen BCG aşısı </a:t>
            </a:r>
          </a:p>
          <a:p>
            <a:pPr algn="ctr"/>
            <a:r>
              <a:rPr lang="tr-TR" sz="1600" b="1" i="1" dirty="0">
                <a:solidFill>
                  <a:srgbClr val="000000"/>
                </a:solidFill>
                <a:latin typeface="Times New Roman" panose="02020603050405020304" pitchFamily="18" charset="0"/>
                <a:cs typeface="Times New Roman" panose="02020603050405020304" pitchFamily="18" charset="0"/>
              </a:rPr>
              <a:t>ve prospektüsü 1927</a:t>
            </a:r>
          </a:p>
        </p:txBody>
      </p:sp>
      <p:sp>
        <p:nvSpPr>
          <p:cNvPr id="13" name="Dikdörtgen 12"/>
          <p:cNvSpPr/>
          <p:nvPr/>
        </p:nvSpPr>
        <p:spPr>
          <a:xfrm>
            <a:off x="3974875" y="4293096"/>
            <a:ext cx="4773503" cy="1200329"/>
          </a:xfrm>
          <a:prstGeom prst="rect">
            <a:avLst/>
          </a:prstGeom>
        </p:spPr>
        <p:txBody>
          <a:bodyPr wrap="square">
            <a:spAutoFit/>
          </a:bodyPr>
          <a:lstStyle/>
          <a:p>
            <a:pPr algn="ctr"/>
            <a:r>
              <a:rPr lang="tr-TR" altLang="tr-TR" b="1" i="1" dirty="0" err="1">
                <a:solidFill>
                  <a:srgbClr val="000000"/>
                </a:solidFill>
                <a:latin typeface="Times New Roman" panose="02020603050405020304" pitchFamily="18" charset="0"/>
                <a:cs typeface="Times New Roman" panose="02020603050405020304" pitchFamily="18" charset="0"/>
              </a:rPr>
              <a:t>Hıfzıssıha</a:t>
            </a:r>
            <a:r>
              <a:rPr lang="tr-TR" altLang="tr-TR" b="1" i="1" dirty="0">
                <a:solidFill>
                  <a:srgbClr val="000000"/>
                </a:solidFill>
                <a:latin typeface="Times New Roman" panose="02020603050405020304" pitchFamily="18" charset="0"/>
                <a:cs typeface="Times New Roman" panose="02020603050405020304" pitchFamily="18" charset="0"/>
              </a:rPr>
              <a:t> Enstitüsü 27 Mayıs 1928 yılında kurulmuıştur.1983 yılında 181 sayılı kanun hükmünde kararname ile Refik Saydam Hıfzıssıhha Merkezi Başkanlığı ismini almıştır</a:t>
            </a:r>
            <a:r>
              <a:rPr lang="en-US" altLang="tr-TR" b="1" i="1" dirty="0">
                <a:solidFill>
                  <a:srgbClr val="000000"/>
                </a:solidFill>
                <a:latin typeface="Times New Roman" panose="02020603050405020304" pitchFamily="18" charset="0"/>
                <a:cs typeface="Times New Roman" panose="02020603050405020304" pitchFamily="18" charset="0"/>
              </a:rPr>
              <a:t>.</a:t>
            </a:r>
            <a:endParaRPr lang="tr-TR" altLang="tr-TR" b="1" i="1" dirty="0">
              <a:solidFill>
                <a:srgbClr val="000000"/>
              </a:solidFill>
              <a:latin typeface="Times New Roman" panose="02020603050405020304" pitchFamily="18" charset="0"/>
              <a:cs typeface="Times New Roman" panose="02020603050405020304" pitchFamily="18" charset="0"/>
            </a:endParaRPr>
          </a:p>
        </p:txBody>
      </p:sp>
      <p:sp>
        <p:nvSpPr>
          <p:cNvPr id="9" name="Dikdörtgen 8"/>
          <p:cNvSpPr/>
          <p:nvPr/>
        </p:nvSpPr>
        <p:spPr>
          <a:xfrm>
            <a:off x="3303592" y="6356354"/>
            <a:ext cx="3805529" cy="369332"/>
          </a:xfrm>
          <a:prstGeom prst="rect">
            <a:avLst/>
          </a:prstGeom>
        </p:spPr>
        <p:txBody>
          <a:bodyPr wrap="none">
            <a:spAutoFit/>
          </a:bodyPr>
          <a:lstStyle/>
          <a:p>
            <a:pPr>
              <a:defRPr/>
            </a:pPr>
            <a:r>
              <a:rPr lang="tr-TR"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Aşılar Sadece Çocuklar İçin Değildir</a:t>
            </a:r>
          </a:p>
        </p:txBody>
      </p:sp>
    </p:spTree>
    <p:extLst>
      <p:ext uri="{BB962C8B-B14F-4D97-AF65-F5344CB8AC3E}">
        <p14:creationId xmlns:p14="http://schemas.microsoft.com/office/powerpoint/2010/main" val="1570966056"/>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004048" y="116632"/>
            <a:ext cx="4069523" cy="602180"/>
          </a:xfrm>
        </p:spPr>
        <p:txBody>
          <a:bodyPr>
            <a:normAutofit/>
          </a:bodyPr>
          <a:lstStyle/>
          <a:p>
            <a:pPr>
              <a:defRPr/>
            </a:pPr>
            <a:r>
              <a:rPr lang="tr-TR" sz="3200" b="1" dirty="0">
                <a:solidFill>
                  <a:srgbClr val="FF0000"/>
                </a:solidFill>
                <a:latin typeface="Arial" pitchFamily="34" charset="0"/>
                <a:cs typeface="Arial" pitchFamily="34" charset="0"/>
              </a:rPr>
              <a:t>Aşı Uygulamaları-2</a:t>
            </a:r>
          </a:p>
        </p:txBody>
      </p:sp>
      <p:sp>
        <p:nvSpPr>
          <p:cNvPr id="8197" name="5 Slayt Numarası Yer Tutucusu"/>
          <p:cNvSpPr>
            <a:spLocks noGrp="1"/>
          </p:cNvSpPr>
          <p:nvPr>
            <p:ph type="sldNum" sz="quarter" idx="12"/>
          </p:nvPr>
        </p:nvSpPr>
        <p:spPr>
          <a:noFill/>
        </p:spPr>
        <p:txBody>
          <a:bodyPr/>
          <a:lstStyle/>
          <a:p>
            <a:fld id="{AE1384C5-FE77-4712-B2C5-6D0F39E2DBA6}" type="slidenum">
              <a:rPr lang="tr-TR" altLang="tr-TR"/>
              <a:pPr/>
              <a:t>18</a:t>
            </a:fld>
            <a:endParaRPr lang="tr-TR" altLang="tr-TR"/>
          </a:p>
        </p:txBody>
      </p:sp>
      <p:pic>
        <p:nvPicPr>
          <p:cNvPr id="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565502"/>
            <a:ext cx="101917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ikdörtgen 6"/>
          <p:cNvSpPr/>
          <p:nvPr/>
        </p:nvSpPr>
        <p:spPr>
          <a:xfrm>
            <a:off x="3194489" y="6330081"/>
            <a:ext cx="2967544" cy="369332"/>
          </a:xfrm>
          <a:prstGeom prst="rect">
            <a:avLst/>
          </a:prstGeom>
        </p:spPr>
        <p:txBody>
          <a:bodyPr wrap="none">
            <a:spAutoFit/>
          </a:bodyPr>
          <a:lstStyle/>
          <a:p>
            <a:pPr lvl="0" algn="ctr">
              <a:defRPr/>
            </a:pPr>
            <a:r>
              <a:rPr lang="tr-TR"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Aşıyla Hastalıkları Aşıyoruz</a:t>
            </a:r>
          </a:p>
        </p:txBody>
      </p:sp>
      <p:pic>
        <p:nvPicPr>
          <p:cNvPr id="1026" name="Picture 2" descr="C:\Users\TOSHIBA\Desktop\çocukluk dönemi aşıla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79" y="1052059"/>
            <a:ext cx="8690994"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880840"/>
      </p:ext>
    </p:extLst>
  </p:cSld>
  <p:clrMapOvr>
    <a:masterClrMapping/>
  </p:clrMapOvr>
  <p:transition spd="med">
    <p:cover dir="rd"/>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7930" y="404664"/>
            <a:ext cx="8718108" cy="779463"/>
          </a:xfrm>
        </p:spPr>
        <p:txBody>
          <a:bodyPr>
            <a:noAutofit/>
          </a:bodyPr>
          <a:lstStyle/>
          <a:p>
            <a:pPr>
              <a:defRPr/>
            </a:pPr>
            <a:r>
              <a:rPr lang="tr-TR" sz="3600" b="1" dirty="0">
                <a:solidFill>
                  <a:srgbClr val="FF0000"/>
                </a:solidFill>
              </a:rPr>
              <a:t>Genişletilmiş Bağışıklama Programı (</a:t>
            </a:r>
            <a:r>
              <a:rPr lang="tr-TR" sz="3600" b="1" dirty="0">
                <a:solidFill>
                  <a:srgbClr val="FF0000"/>
                </a:solidFill>
                <a:latin typeface="Arial" pitchFamily="34" charset="0"/>
                <a:cs typeface="Arial" pitchFamily="34" charset="0"/>
              </a:rPr>
              <a:t>GBP)</a:t>
            </a:r>
          </a:p>
        </p:txBody>
      </p:sp>
      <p:sp>
        <p:nvSpPr>
          <p:cNvPr id="8197" name="5 Slayt Numarası Yer Tutucusu"/>
          <p:cNvSpPr>
            <a:spLocks noGrp="1"/>
          </p:cNvSpPr>
          <p:nvPr>
            <p:ph type="sldNum" sz="quarter" idx="12"/>
          </p:nvPr>
        </p:nvSpPr>
        <p:spPr>
          <a:noFill/>
        </p:spPr>
        <p:txBody>
          <a:bodyPr/>
          <a:lstStyle/>
          <a:p>
            <a:fld id="{AE1384C5-FE77-4712-B2C5-6D0F39E2DBA6}" type="slidenum">
              <a:rPr lang="tr-TR" altLang="tr-TR"/>
              <a:pPr/>
              <a:t>19</a:t>
            </a:fld>
            <a:endParaRPr lang="tr-TR" altLang="tr-TR"/>
          </a:p>
        </p:txBody>
      </p:sp>
      <p:sp>
        <p:nvSpPr>
          <p:cNvPr id="2" name="Dikdörtgen 1"/>
          <p:cNvSpPr/>
          <p:nvPr/>
        </p:nvSpPr>
        <p:spPr>
          <a:xfrm>
            <a:off x="629522" y="1340768"/>
            <a:ext cx="7974925" cy="1631216"/>
          </a:xfrm>
          <a:prstGeom prst="rect">
            <a:avLst/>
          </a:prstGeom>
        </p:spPr>
        <p:txBody>
          <a:bodyPr wrap="square">
            <a:spAutoFit/>
          </a:bodyPr>
          <a:lstStyle/>
          <a:p>
            <a:pPr eaLnBrk="1" fontAlgn="auto" hangingPunct="1">
              <a:spcBef>
                <a:spcPts val="0"/>
              </a:spcBef>
              <a:spcAft>
                <a:spcPts val="0"/>
              </a:spcAft>
              <a:defRPr/>
            </a:pPr>
            <a:r>
              <a:rPr lang="tr-TR" sz="2400" b="1" dirty="0">
                <a:solidFill>
                  <a:srgbClr val="FF0000"/>
                </a:solidFill>
                <a:latin typeface="Arial" pitchFamily="34" charset="0"/>
                <a:cs typeface="Arial" pitchFamily="34" charset="0"/>
              </a:rPr>
              <a:t>Amaç:</a:t>
            </a:r>
          </a:p>
          <a:p>
            <a:pPr algn="just" eaLnBrk="1" fontAlgn="auto" hangingPunct="1">
              <a:spcBef>
                <a:spcPts val="0"/>
              </a:spcBef>
              <a:spcAft>
                <a:spcPts val="0"/>
              </a:spcAft>
              <a:defRPr/>
            </a:pPr>
            <a:r>
              <a:rPr lang="tr-TR" sz="2400" dirty="0">
                <a:latin typeface="Arial" pitchFamily="34" charset="0"/>
                <a:cs typeface="Arial" pitchFamily="34" charset="0"/>
              </a:rPr>
              <a:t>Hassas yaş gruplarına enfeksiyona yakalanmalarından önce ulaşıp, hastalıklara karşı </a:t>
            </a:r>
            <a:r>
              <a:rPr lang="tr-TR" sz="2400" dirty="0" err="1">
                <a:latin typeface="Arial" pitchFamily="34" charset="0"/>
                <a:cs typeface="Arial" pitchFamily="34" charset="0"/>
              </a:rPr>
              <a:t>bağışıklanmalarını</a:t>
            </a:r>
            <a:r>
              <a:rPr lang="tr-TR" sz="2400" dirty="0">
                <a:latin typeface="Arial" pitchFamily="34" charset="0"/>
                <a:cs typeface="Arial" pitchFamily="34" charset="0"/>
              </a:rPr>
              <a:t> sağlamak, hastalık, sakatlık ve ölümlerini önlemektir.</a:t>
            </a:r>
          </a:p>
        </p:txBody>
      </p:sp>
      <p:sp>
        <p:nvSpPr>
          <p:cNvPr id="9" name="Rectangle 3"/>
          <p:cNvSpPr txBox="1">
            <a:spLocks noChangeArrowheads="1"/>
          </p:cNvSpPr>
          <p:nvPr/>
        </p:nvSpPr>
        <p:spPr bwMode="auto">
          <a:xfrm>
            <a:off x="5922400" y="3046841"/>
            <a:ext cx="2738820" cy="283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buNone/>
            </a:pPr>
            <a:r>
              <a:rPr lang="tr-TR" sz="1600" b="1" i="1" dirty="0">
                <a:solidFill>
                  <a:srgbClr val="FF0000"/>
                </a:solidFill>
                <a:latin typeface="Comic Sans MS" panose="030F0702030302020204" pitchFamily="66" charset="0"/>
                <a:cs typeface="Arial" panose="020B0604020202020204" pitchFamily="34" charset="0"/>
              </a:rPr>
              <a:t>Bağışıklama Danışma Kurulu </a:t>
            </a:r>
          </a:p>
          <a:p>
            <a:pPr algn="just" eaLnBrk="1" hangingPunct="1">
              <a:buFont typeface="Arial" panose="020B0604020202020204" pitchFamily="34" charset="0"/>
              <a:buNone/>
            </a:pPr>
            <a:r>
              <a:rPr lang="tr-TR" sz="1600" b="1" i="1" dirty="0">
                <a:solidFill>
                  <a:srgbClr val="000000"/>
                </a:solidFill>
                <a:latin typeface="Comic Sans MS" panose="030F0702030302020204" pitchFamily="66" charset="0"/>
                <a:cs typeface="Arial" panose="020B0604020202020204" pitchFamily="34" charset="0"/>
              </a:rPr>
              <a:t>Sağlık Bakanlığı’nın ilgili birimlerinin temsilcileri ve akademisyenlerden oluşan ve yılda ortalama 2 kez toplanan BDK aşı takvimi ve uygulamaları ile ilgili tavsiye kararları alır, teknik ve bilimsel destek sağlar.</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36" y="5579391"/>
            <a:ext cx="101917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Resim 10"/>
          <p:cNvPicPr>
            <a:picLocks noChangeAspect="1"/>
          </p:cNvPicPr>
          <p:nvPr/>
        </p:nvPicPr>
        <p:blipFill>
          <a:blip r:embed="rId4"/>
          <a:stretch>
            <a:fillRect/>
          </a:stretch>
        </p:blipFill>
        <p:spPr>
          <a:xfrm>
            <a:off x="629523" y="3140968"/>
            <a:ext cx="5212532" cy="2782178"/>
          </a:xfrm>
          <a:prstGeom prst="rect">
            <a:avLst/>
          </a:prstGeom>
          <a:ln w="31750">
            <a:solidFill>
              <a:srgbClr val="0070C0"/>
            </a:solidFill>
          </a:ln>
        </p:spPr>
      </p:pic>
      <p:sp>
        <p:nvSpPr>
          <p:cNvPr id="8" name="Dikdörtgen 7"/>
          <p:cNvSpPr/>
          <p:nvPr/>
        </p:nvSpPr>
        <p:spPr>
          <a:xfrm>
            <a:off x="3275856" y="6309320"/>
            <a:ext cx="2890535" cy="369332"/>
          </a:xfrm>
          <a:prstGeom prst="rect">
            <a:avLst/>
          </a:prstGeom>
        </p:spPr>
        <p:txBody>
          <a:bodyPr wrap="none">
            <a:spAutoFit/>
          </a:bodyPr>
          <a:lstStyle/>
          <a:p>
            <a:pPr>
              <a:defRPr/>
            </a:pPr>
            <a:r>
              <a:rPr lang="tr-TR"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Aşılı Çocuk, Sağlıklı Çocuk</a:t>
            </a:r>
          </a:p>
        </p:txBody>
      </p:sp>
    </p:spTree>
    <p:extLst>
      <p:ext uri="{BB962C8B-B14F-4D97-AF65-F5344CB8AC3E}">
        <p14:creationId xmlns:p14="http://schemas.microsoft.com/office/powerpoint/2010/main" val="2436167741"/>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solidFill>
                  <a:srgbClr val="FF0000"/>
                </a:solidFill>
              </a:rPr>
              <a:t>1) Doğal bağışıklık</a:t>
            </a:r>
            <a:r>
              <a:rPr lang="tr-TR" dirty="0" smtClean="0">
                <a:solidFill>
                  <a:srgbClr val="FF0000"/>
                </a:solidFill>
              </a:rPr>
              <a:t>:</a:t>
            </a:r>
            <a:endParaRPr lang="tr-TR" dirty="0">
              <a:solidFill>
                <a:srgbClr val="FF0000"/>
              </a:solidFill>
            </a:endParaRPr>
          </a:p>
        </p:txBody>
      </p:sp>
      <p:sp>
        <p:nvSpPr>
          <p:cNvPr id="3" name="İçerik Yer Tutucusu 2"/>
          <p:cNvSpPr>
            <a:spLocks noGrp="1"/>
          </p:cNvSpPr>
          <p:nvPr>
            <p:ph idx="1"/>
          </p:nvPr>
        </p:nvSpPr>
        <p:spPr/>
        <p:txBody>
          <a:bodyPr>
            <a:normAutofit fontScale="92500"/>
          </a:bodyPr>
          <a:lstStyle/>
          <a:p>
            <a:r>
              <a:rPr lang="tr-TR" dirty="0" smtClean="0"/>
              <a:t>İnsanın </a:t>
            </a:r>
            <a:r>
              <a:rPr lang="tr-TR" dirty="0"/>
              <a:t>doğuştan sahip olduğu bağışıklıktır.</a:t>
            </a:r>
          </a:p>
          <a:p>
            <a:r>
              <a:rPr lang="tr-TR" dirty="0"/>
              <a:t>İnsan dışındaki organizmaları etkileyen </a:t>
            </a:r>
            <a:r>
              <a:rPr lang="tr-TR" dirty="0" smtClean="0"/>
              <a:t>bazı hastalıklara </a:t>
            </a:r>
            <a:r>
              <a:rPr lang="tr-TR" dirty="0"/>
              <a:t>karşı tüm insanlar doğal </a:t>
            </a:r>
            <a:r>
              <a:rPr lang="tr-TR" dirty="0" smtClean="0"/>
              <a:t>bağışıklık gösterir</a:t>
            </a:r>
            <a:r>
              <a:rPr lang="tr-TR" dirty="0"/>
              <a:t>. </a:t>
            </a:r>
            <a:endParaRPr lang="tr-TR" dirty="0" smtClean="0"/>
          </a:p>
          <a:p>
            <a:r>
              <a:rPr lang="tr-TR" dirty="0" smtClean="0"/>
              <a:t>Ör</a:t>
            </a:r>
            <a:r>
              <a:rPr lang="tr-TR" dirty="0"/>
              <a:t>. </a:t>
            </a:r>
            <a:r>
              <a:rPr lang="tr-TR" dirty="0" err="1"/>
              <a:t>Herpes</a:t>
            </a:r>
            <a:r>
              <a:rPr lang="tr-TR" dirty="0"/>
              <a:t> </a:t>
            </a:r>
            <a:r>
              <a:rPr lang="tr-TR" dirty="0" err="1"/>
              <a:t>simplex</a:t>
            </a:r>
            <a:r>
              <a:rPr lang="tr-TR" dirty="0"/>
              <a:t> virüsü tavşan </a:t>
            </a:r>
            <a:r>
              <a:rPr lang="tr-TR" dirty="0" smtClean="0"/>
              <a:t>için öldürücüdür </a:t>
            </a:r>
            <a:r>
              <a:rPr lang="tr-TR" dirty="0"/>
              <a:t>ancak insanda uçuk yapar. Diğer </a:t>
            </a:r>
            <a:r>
              <a:rPr lang="tr-TR" dirty="0" smtClean="0"/>
              <a:t>yandan insan </a:t>
            </a:r>
            <a:r>
              <a:rPr lang="tr-TR" dirty="0"/>
              <a:t>için zararlı, hatta öldürücü olabilen </a:t>
            </a:r>
            <a:r>
              <a:rPr lang="tr-TR" dirty="0" smtClean="0"/>
              <a:t>kabakulak, çocuk </a:t>
            </a:r>
            <a:r>
              <a:rPr lang="tr-TR" dirty="0"/>
              <a:t>felci, kolera, kızamık ve frengi </a:t>
            </a:r>
            <a:r>
              <a:rPr lang="tr-TR" dirty="0" smtClean="0"/>
              <a:t>gibi hastalıklara </a:t>
            </a:r>
            <a:r>
              <a:rPr lang="tr-TR" dirty="0"/>
              <a:t>da hayvanlar yakalanmaz</a:t>
            </a:r>
          </a:p>
        </p:txBody>
      </p:sp>
      <p:sp>
        <p:nvSpPr>
          <p:cNvPr id="4" name="Slayt Numarası Yer Tutucusu 3"/>
          <p:cNvSpPr>
            <a:spLocks noGrp="1"/>
          </p:cNvSpPr>
          <p:nvPr>
            <p:ph type="sldNum" sz="quarter" idx="12"/>
          </p:nvPr>
        </p:nvSpPr>
        <p:spPr/>
        <p:txBody>
          <a:bodyPr/>
          <a:lstStyle/>
          <a:p>
            <a:fld id="{FA36AD8D-391B-44FB-824B-73D5040A8D09}" type="slidenum">
              <a:rPr lang="tr-TR" smtClean="0"/>
              <a:pPr/>
              <a:t>2</a:t>
            </a:fld>
            <a:endParaRPr lang="tr-TR"/>
          </a:p>
        </p:txBody>
      </p:sp>
    </p:spTree>
    <p:extLst>
      <p:ext uri="{BB962C8B-B14F-4D97-AF65-F5344CB8AC3E}">
        <p14:creationId xmlns:p14="http://schemas.microsoft.com/office/powerpoint/2010/main" val="3100622083"/>
      </p:ext>
    </p:extLst>
  </p:cSld>
  <p:clrMapOvr>
    <a:masterClrMapping/>
  </p:clrMapOvr>
  <p:transition spd="med">
    <p:cover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2643795-1A83-47B2-91B3-A5C1612170A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419BC4AF-CBCA-4E3D-A71A-F3133771DCCF}"/>
              </a:ext>
            </a:extLst>
          </p:cNvPr>
          <p:cNvSpPr>
            <a:spLocks noGrp="1"/>
          </p:cNvSpPr>
          <p:nvPr>
            <p:ph idx="1"/>
          </p:nvPr>
        </p:nvSpPr>
        <p:spPr/>
        <p:txBody>
          <a:bodyPr/>
          <a:lstStyle/>
          <a:p>
            <a:r>
              <a:rPr lang="tr-TR" dirty="0"/>
              <a:t>Genişletilmiş deyimi ise aşısız veya eksik aşılı bebek ve çocukların tespit edildiği anda aşılanmasının sağlanması ve bu uygulamanın ülke genelinde her yerde eşit olarak yapılması anlamını vurgulamak için kullanılmaktadır.</a:t>
            </a:r>
          </a:p>
        </p:txBody>
      </p:sp>
      <p:sp>
        <p:nvSpPr>
          <p:cNvPr id="4" name="Slayt Numarası Yer Tutucusu 3">
            <a:extLst>
              <a:ext uri="{FF2B5EF4-FFF2-40B4-BE49-F238E27FC236}">
                <a16:creationId xmlns:a16="http://schemas.microsoft.com/office/drawing/2014/main" xmlns="" id="{BFF502FD-B90B-4D7C-9326-8BFA562A2709}"/>
              </a:ext>
            </a:extLst>
          </p:cNvPr>
          <p:cNvSpPr>
            <a:spLocks noGrp="1"/>
          </p:cNvSpPr>
          <p:nvPr>
            <p:ph type="sldNum" sz="quarter" idx="12"/>
          </p:nvPr>
        </p:nvSpPr>
        <p:spPr/>
        <p:txBody>
          <a:bodyPr/>
          <a:lstStyle/>
          <a:p>
            <a:fld id="{FA36AD8D-391B-44FB-824B-73D5040A8D09}" type="slidenum">
              <a:rPr lang="tr-TR" smtClean="0"/>
              <a:pPr/>
              <a:t>20</a:t>
            </a:fld>
            <a:endParaRPr lang="tr-TR"/>
          </a:p>
        </p:txBody>
      </p:sp>
    </p:spTree>
    <p:extLst>
      <p:ext uri="{BB962C8B-B14F-4D97-AF65-F5344CB8AC3E}">
        <p14:creationId xmlns:p14="http://schemas.microsoft.com/office/powerpoint/2010/main" val="3392231372"/>
      </p:ext>
    </p:extLst>
  </p:cSld>
  <p:clrMapOvr>
    <a:masterClrMapping/>
  </p:clrMapOvr>
  <p:transition spd="med">
    <p:cover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2D454A5-30E7-494B-8CB1-B2B8782276AE}"/>
              </a:ext>
            </a:extLst>
          </p:cNvPr>
          <p:cNvSpPr>
            <a:spLocks noGrp="1"/>
          </p:cNvSpPr>
          <p:nvPr>
            <p:ph type="title"/>
          </p:nvPr>
        </p:nvSpPr>
        <p:spPr/>
        <p:txBody>
          <a:bodyPr>
            <a:normAutofit fontScale="90000"/>
          </a:bodyPr>
          <a:lstStyle/>
          <a:p>
            <a:r>
              <a:rPr lang="tr-TR" dirty="0">
                <a:solidFill>
                  <a:srgbClr val="FF0000"/>
                </a:solidFill>
              </a:rPr>
              <a:t>Aşının Zamanında Yapılması Önemli midir?</a:t>
            </a:r>
          </a:p>
        </p:txBody>
      </p:sp>
      <p:sp>
        <p:nvSpPr>
          <p:cNvPr id="3" name="İçerik Yer Tutucusu 2">
            <a:extLst>
              <a:ext uri="{FF2B5EF4-FFF2-40B4-BE49-F238E27FC236}">
                <a16:creationId xmlns:a16="http://schemas.microsoft.com/office/drawing/2014/main" xmlns="" id="{AF48F009-BBFB-4ADC-B777-A6D0328ECA31}"/>
              </a:ext>
            </a:extLst>
          </p:cNvPr>
          <p:cNvSpPr>
            <a:spLocks noGrp="1"/>
          </p:cNvSpPr>
          <p:nvPr>
            <p:ph idx="1"/>
          </p:nvPr>
        </p:nvSpPr>
        <p:spPr/>
        <p:txBody>
          <a:bodyPr/>
          <a:lstStyle/>
          <a:p>
            <a:r>
              <a:rPr lang="tr-TR" dirty="0"/>
              <a:t>Aşıların zamanında ve uygun aralıklarla uygulanması çok önemlidir. Ancak aşı takviminde belirtilen aralıklara göre aşıları tamamlanamamış çocuklarda önceki aşı dozlarının tekrar yapılmasına gerek yoktur. Aradan uzun bir süre geçmiş olsa bile, aşılamaya bırakılan yerden devam edilir, eksik aşılı çocuk belirlendiğinde, yaşına uygun olarak aşıları tamamlanır</a:t>
            </a:r>
          </a:p>
        </p:txBody>
      </p:sp>
      <p:sp>
        <p:nvSpPr>
          <p:cNvPr id="4" name="Slayt Numarası Yer Tutucusu 3">
            <a:extLst>
              <a:ext uri="{FF2B5EF4-FFF2-40B4-BE49-F238E27FC236}">
                <a16:creationId xmlns:a16="http://schemas.microsoft.com/office/drawing/2014/main" xmlns="" id="{14BCA5BE-05D4-4E88-A7C2-426F8D9D2E6F}"/>
              </a:ext>
            </a:extLst>
          </p:cNvPr>
          <p:cNvSpPr>
            <a:spLocks noGrp="1"/>
          </p:cNvSpPr>
          <p:nvPr>
            <p:ph type="sldNum" sz="quarter" idx="12"/>
          </p:nvPr>
        </p:nvSpPr>
        <p:spPr/>
        <p:txBody>
          <a:bodyPr/>
          <a:lstStyle/>
          <a:p>
            <a:fld id="{FA36AD8D-391B-44FB-824B-73D5040A8D09}" type="slidenum">
              <a:rPr lang="tr-TR" smtClean="0"/>
              <a:pPr/>
              <a:t>21</a:t>
            </a:fld>
            <a:endParaRPr lang="tr-TR"/>
          </a:p>
        </p:txBody>
      </p:sp>
    </p:spTree>
    <p:extLst>
      <p:ext uri="{BB962C8B-B14F-4D97-AF65-F5344CB8AC3E}">
        <p14:creationId xmlns:p14="http://schemas.microsoft.com/office/powerpoint/2010/main" val="3371373699"/>
      </p:ext>
    </p:extLst>
  </p:cSld>
  <p:clrMapOvr>
    <a:masterClrMapping/>
  </p:clrMapOvr>
  <p:transition spd="med">
    <p:cover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1CA80A3-8D66-4A3D-8086-3435B320636F}"/>
              </a:ext>
            </a:extLst>
          </p:cNvPr>
          <p:cNvSpPr>
            <a:spLocks noGrp="1"/>
          </p:cNvSpPr>
          <p:nvPr>
            <p:ph type="title"/>
          </p:nvPr>
        </p:nvSpPr>
        <p:spPr/>
        <p:txBody>
          <a:bodyPr/>
          <a:lstStyle/>
          <a:p>
            <a:r>
              <a:rPr lang="tr-TR" dirty="0">
                <a:solidFill>
                  <a:srgbClr val="FF0000"/>
                </a:solidFill>
              </a:rPr>
              <a:t>Aşı Yapılmazsa Ne Olur?</a:t>
            </a:r>
          </a:p>
        </p:txBody>
      </p:sp>
      <p:sp>
        <p:nvSpPr>
          <p:cNvPr id="3" name="İçerik Yer Tutucusu 2">
            <a:extLst>
              <a:ext uri="{FF2B5EF4-FFF2-40B4-BE49-F238E27FC236}">
                <a16:creationId xmlns:a16="http://schemas.microsoft.com/office/drawing/2014/main" xmlns="" id="{DC5839CB-ACA0-4B02-8551-E796AE884E23}"/>
              </a:ext>
            </a:extLst>
          </p:cNvPr>
          <p:cNvSpPr>
            <a:spLocks noGrp="1"/>
          </p:cNvSpPr>
          <p:nvPr>
            <p:ph idx="1"/>
          </p:nvPr>
        </p:nvSpPr>
        <p:spPr/>
        <p:txBody>
          <a:bodyPr/>
          <a:lstStyle/>
          <a:p>
            <a:r>
              <a:rPr lang="tr-TR" dirty="0"/>
              <a:t>Aşı ile önlenebilir hastalıkların sıklığı artar. Aşılanarak bağışık hale gelmiş bireylerin oluşturduğu toplumlar, hastalıkların yayılmasına karşı direnç gösterirler. Bu yolla henüz aşılanmamış, aşılanmaya engel oluşturan bir hastalığı olanlar da korunmuş olur.</a:t>
            </a:r>
          </a:p>
        </p:txBody>
      </p:sp>
      <p:sp>
        <p:nvSpPr>
          <p:cNvPr id="4" name="Slayt Numarası Yer Tutucusu 3">
            <a:extLst>
              <a:ext uri="{FF2B5EF4-FFF2-40B4-BE49-F238E27FC236}">
                <a16:creationId xmlns:a16="http://schemas.microsoft.com/office/drawing/2014/main" xmlns="" id="{78BE5563-9A08-4665-8BA1-CBBE7B40E631}"/>
              </a:ext>
            </a:extLst>
          </p:cNvPr>
          <p:cNvSpPr>
            <a:spLocks noGrp="1"/>
          </p:cNvSpPr>
          <p:nvPr>
            <p:ph type="sldNum" sz="quarter" idx="12"/>
          </p:nvPr>
        </p:nvSpPr>
        <p:spPr/>
        <p:txBody>
          <a:bodyPr/>
          <a:lstStyle/>
          <a:p>
            <a:fld id="{FA36AD8D-391B-44FB-824B-73D5040A8D09}" type="slidenum">
              <a:rPr lang="tr-TR" smtClean="0"/>
              <a:pPr/>
              <a:t>22</a:t>
            </a:fld>
            <a:endParaRPr lang="tr-TR"/>
          </a:p>
        </p:txBody>
      </p:sp>
    </p:spTree>
    <p:extLst>
      <p:ext uri="{BB962C8B-B14F-4D97-AF65-F5344CB8AC3E}">
        <p14:creationId xmlns:p14="http://schemas.microsoft.com/office/powerpoint/2010/main" val="4166884666"/>
      </p:ext>
    </p:extLst>
  </p:cSld>
  <p:clrMapOvr>
    <a:masterClrMapping/>
  </p:clrMapOvr>
  <p:transition spd="med">
    <p:cover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46FB9B9-0912-47BC-AC36-E2847BCF4311}"/>
              </a:ext>
            </a:extLst>
          </p:cNvPr>
          <p:cNvSpPr>
            <a:spLocks noGrp="1"/>
          </p:cNvSpPr>
          <p:nvPr>
            <p:ph type="title"/>
          </p:nvPr>
        </p:nvSpPr>
        <p:spPr/>
        <p:txBody>
          <a:bodyPr/>
          <a:lstStyle/>
          <a:p>
            <a:r>
              <a:rPr lang="tr-TR" dirty="0">
                <a:solidFill>
                  <a:srgbClr val="FF0000"/>
                </a:solidFill>
              </a:rPr>
              <a:t>Aşılar Güvenli midir?</a:t>
            </a:r>
          </a:p>
        </p:txBody>
      </p:sp>
      <p:sp>
        <p:nvSpPr>
          <p:cNvPr id="3" name="İçerik Yer Tutucusu 2">
            <a:extLst>
              <a:ext uri="{FF2B5EF4-FFF2-40B4-BE49-F238E27FC236}">
                <a16:creationId xmlns:a16="http://schemas.microsoft.com/office/drawing/2014/main" xmlns="" id="{48828F84-7F8C-40E3-86AB-F629B659FACF}"/>
              </a:ext>
            </a:extLst>
          </p:cNvPr>
          <p:cNvSpPr>
            <a:spLocks noGrp="1"/>
          </p:cNvSpPr>
          <p:nvPr>
            <p:ph idx="1"/>
          </p:nvPr>
        </p:nvSpPr>
        <p:spPr/>
        <p:txBody>
          <a:bodyPr>
            <a:normAutofit lnSpcReduction="10000"/>
          </a:bodyPr>
          <a:lstStyle/>
          <a:p>
            <a:r>
              <a:rPr lang="tr-TR" dirty="0"/>
              <a:t>Aşılar son derece güvenilir biyolojik ürünlerdir. Aşı sonrası hafif yan etkiler genellikle hafif ateş, aşı uygulanan bölgede kızarıklık, şişlik, ağrı gibi bölgesel reaksiyonlardır. Çok nadir olarak ciddi yan etkilerde görülebilir. Ülkemizde uygulanan aşılar, DSÖ tarafından onaylanan GMP (İyi Üretim Prosedürleri) kurallarına uygun üretilmiş ve uluslararası referans laboratuvarlarında test edilmiş aşılardır. </a:t>
            </a:r>
          </a:p>
        </p:txBody>
      </p:sp>
      <p:sp>
        <p:nvSpPr>
          <p:cNvPr id="4" name="Slayt Numarası Yer Tutucusu 3">
            <a:extLst>
              <a:ext uri="{FF2B5EF4-FFF2-40B4-BE49-F238E27FC236}">
                <a16:creationId xmlns:a16="http://schemas.microsoft.com/office/drawing/2014/main" xmlns="" id="{E3BAA8E9-4FFD-4834-8C93-29654E454979}"/>
              </a:ext>
            </a:extLst>
          </p:cNvPr>
          <p:cNvSpPr>
            <a:spLocks noGrp="1"/>
          </p:cNvSpPr>
          <p:nvPr>
            <p:ph type="sldNum" sz="quarter" idx="12"/>
          </p:nvPr>
        </p:nvSpPr>
        <p:spPr/>
        <p:txBody>
          <a:bodyPr/>
          <a:lstStyle/>
          <a:p>
            <a:fld id="{FA36AD8D-391B-44FB-824B-73D5040A8D09}" type="slidenum">
              <a:rPr lang="tr-TR" smtClean="0"/>
              <a:pPr/>
              <a:t>23</a:t>
            </a:fld>
            <a:endParaRPr lang="tr-TR"/>
          </a:p>
        </p:txBody>
      </p:sp>
    </p:spTree>
    <p:extLst>
      <p:ext uri="{BB962C8B-B14F-4D97-AF65-F5344CB8AC3E}">
        <p14:creationId xmlns:p14="http://schemas.microsoft.com/office/powerpoint/2010/main" val="440018750"/>
      </p:ext>
    </p:extLst>
  </p:cSld>
  <p:clrMapOvr>
    <a:masterClrMapping/>
  </p:clrMapOvr>
  <p:transition spd="med">
    <p:cover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4AFB0E5-542D-4B52-A71C-9AEBC44B858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9D3B0268-7304-4680-80FE-62ED46F8D26D}"/>
              </a:ext>
            </a:extLst>
          </p:cNvPr>
          <p:cNvSpPr>
            <a:spLocks noGrp="1"/>
          </p:cNvSpPr>
          <p:nvPr>
            <p:ph idx="1"/>
          </p:nvPr>
        </p:nvSpPr>
        <p:spPr/>
        <p:txBody>
          <a:bodyPr>
            <a:normAutofit fontScale="92500" lnSpcReduction="20000"/>
          </a:bodyPr>
          <a:lstStyle/>
          <a:p>
            <a:r>
              <a:rPr lang="tr-TR" dirty="0"/>
              <a:t>Ayrıca, kullanılacak aşılar teslim alınıp sahada kullanıma sunulmadan önce, Ulusal Referans Laboratuvarlarımızda da test edilmekte ve teknik şartnamelere uygunluğu kanıtlanan aşıların kabulü yapılmaktadır. Aşılar üreticiden alınıp aşılanacak kişiye ulaştırılana kadar tüm sağlık kuruluşlarında soğuk zincir sistemi içerisinde uygun ısı aralığında korunmaktadır. Bu kapsamda aşı saklama buzdolapları ve soğuk hava depolarının ısıları elektronik ortamda anlık olarak takip edilmekte ve soğuk zincirde herhangi bir kırılma olmaması sağlanmaktadır. </a:t>
            </a:r>
          </a:p>
        </p:txBody>
      </p:sp>
      <p:sp>
        <p:nvSpPr>
          <p:cNvPr id="4" name="Slayt Numarası Yer Tutucusu 3">
            <a:extLst>
              <a:ext uri="{FF2B5EF4-FFF2-40B4-BE49-F238E27FC236}">
                <a16:creationId xmlns:a16="http://schemas.microsoft.com/office/drawing/2014/main" xmlns="" id="{8991D139-FD8D-4086-9814-9FABC27A504B}"/>
              </a:ext>
            </a:extLst>
          </p:cNvPr>
          <p:cNvSpPr>
            <a:spLocks noGrp="1"/>
          </p:cNvSpPr>
          <p:nvPr>
            <p:ph type="sldNum" sz="quarter" idx="12"/>
          </p:nvPr>
        </p:nvSpPr>
        <p:spPr/>
        <p:txBody>
          <a:bodyPr/>
          <a:lstStyle/>
          <a:p>
            <a:fld id="{FA36AD8D-391B-44FB-824B-73D5040A8D09}" type="slidenum">
              <a:rPr lang="tr-TR" smtClean="0"/>
              <a:pPr/>
              <a:t>24</a:t>
            </a:fld>
            <a:endParaRPr lang="tr-TR"/>
          </a:p>
        </p:txBody>
      </p:sp>
    </p:spTree>
    <p:extLst>
      <p:ext uri="{BB962C8B-B14F-4D97-AF65-F5344CB8AC3E}">
        <p14:creationId xmlns:p14="http://schemas.microsoft.com/office/powerpoint/2010/main" val="2835448364"/>
      </p:ext>
    </p:extLst>
  </p:cSld>
  <p:clrMapOvr>
    <a:masterClrMapping/>
  </p:clrMapOvr>
  <p:transition spd="med">
    <p:cover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87A56E8-59F4-42E8-9C47-6BAC664BC9EC}"/>
              </a:ext>
            </a:extLst>
          </p:cNvPr>
          <p:cNvSpPr>
            <a:spLocks noGrp="1"/>
          </p:cNvSpPr>
          <p:nvPr>
            <p:ph type="title"/>
          </p:nvPr>
        </p:nvSpPr>
        <p:spPr/>
        <p:txBody>
          <a:bodyPr>
            <a:normAutofit fontScale="90000"/>
          </a:bodyPr>
          <a:lstStyle/>
          <a:p>
            <a:r>
              <a:rPr lang="tr-TR" dirty="0">
                <a:solidFill>
                  <a:srgbClr val="FF0000"/>
                </a:solidFill>
              </a:rPr>
              <a:t>Sizlerden Beklentilerimiz;</a:t>
            </a:r>
            <a:br>
              <a:rPr lang="tr-TR" dirty="0">
                <a:solidFill>
                  <a:srgbClr val="FF0000"/>
                </a:solidFill>
              </a:rPr>
            </a:br>
            <a:endParaRPr lang="tr-TR" dirty="0">
              <a:solidFill>
                <a:srgbClr val="FF0000"/>
              </a:solidFill>
            </a:endParaRPr>
          </a:p>
        </p:txBody>
      </p:sp>
      <p:sp>
        <p:nvSpPr>
          <p:cNvPr id="3" name="İçerik Yer Tutucusu 2">
            <a:extLst>
              <a:ext uri="{FF2B5EF4-FFF2-40B4-BE49-F238E27FC236}">
                <a16:creationId xmlns:a16="http://schemas.microsoft.com/office/drawing/2014/main" xmlns="" id="{2A293E14-0F52-41E5-8C26-56D94709B9F3}"/>
              </a:ext>
            </a:extLst>
          </p:cNvPr>
          <p:cNvSpPr>
            <a:spLocks noGrp="1"/>
          </p:cNvSpPr>
          <p:nvPr>
            <p:ph idx="1"/>
          </p:nvPr>
        </p:nvSpPr>
        <p:spPr/>
        <p:txBody>
          <a:bodyPr>
            <a:normAutofit fontScale="92500" lnSpcReduction="20000"/>
          </a:bodyPr>
          <a:lstStyle/>
          <a:p>
            <a:r>
              <a:rPr lang="tr-TR" dirty="0"/>
              <a:t> Aşılamanın önemini her fırsatta vurgulayalım. </a:t>
            </a:r>
          </a:p>
          <a:p>
            <a:r>
              <a:rPr lang="tr-TR" dirty="0"/>
              <a:t> Çocuklarımızın aşılanmasını sağlayalım. Aşılanma şansını kaçıranlar var ise aşılanmaları için sağlık kuruluşlarına götürelim. </a:t>
            </a:r>
          </a:p>
          <a:p>
            <a:r>
              <a:rPr lang="tr-TR" dirty="0"/>
              <a:t> Sağlıklı bir toplumun gereği için aşılama hizmetinin vazgeçilemez olduğu bilincini tüm kesimlere ulaştıralım. </a:t>
            </a:r>
          </a:p>
          <a:p>
            <a:r>
              <a:rPr lang="tr-TR" dirty="0"/>
              <a:t> Aşılama ile sağlıklı bir geleceğe doğru çocuklarımızla birlikte sağlıklı adımlar atalım. </a:t>
            </a:r>
          </a:p>
          <a:p>
            <a:r>
              <a:rPr lang="tr-TR" dirty="0"/>
              <a:t> Erişkinlerde ve risk gruplarındaki bağışıklama çalışmalarını destekleyelim.</a:t>
            </a:r>
          </a:p>
        </p:txBody>
      </p:sp>
      <p:sp>
        <p:nvSpPr>
          <p:cNvPr id="4" name="Slayt Numarası Yer Tutucusu 3">
            <a:extLst>
              <a:ext uri="{FF2B5EF4-FFF2-40B4-BE49-F238E27FC236}">
                <a16:creationId xmlns:a16="http://schemas.microsoft.com/office/drawing/2014/main" xmlns="" id="{C15F6CC7-F67D-45A5-B20A-334B179BC840}"/>
              </a:ext>
            </a:extLst>
          </p:cNvPr>
          <p:cNvSpPr>
            <a:spLocks noGrp="1"/>
          </p:cNvSpPr>
          <p:nvPr>
            <p:ph type="sldNum" sz="quarter" idx="12"/>
          </p:nvPr>
        </p:nvSpPr>
        <p:spPr/>
        <p:txBody>
          <a:bodyPr/>
          <a:lstStyle/>
          <a:p>
            <a:fld id="{FA36AD8D-391B-44FB-824B-73D5040A8D09}" type="slidenum">
              <a:rPr lang="tr-TR" smtClean="0"/>
              <a:pPr/>
              <a:t>25</a:t>
            </a:fld>
            <a:endParaRPr lang="tr-TR"/>
          </a:p>
        </p:txBody>
      </p:sp>
    </p:spTree>
    <p:extLst>
      <p:ext uri="{BB962C8B-B14F-4D97-AF65-F5344CB8AC3E}">
        <p14:creationId xmlns:p14="http://schemas.microsoft.com/office/powerpoint/2010/main" val="4263871850"/>
      </p:ext>
    </p:extLst>
  </p:cSld>
  <p:clrMapOvr>
    <a:masterClrMapping/>
  </p:clrMapOvr>
  <p:transition spd="med">
    <p:cover dir="rd"/>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7" name="5 Slayt Numarası Yer Tutucusu"/>
          <p:cNvSpPr>
            <a:spLocks noGrp="1"/>
          </p:cNvSpPr>
          <p:nvPr>
            <p:ph type="sldNum" sz="quarter" idx="12"/>
          </p:nvPr>
        </p:nvSpPr>
        <p:spPr>
          <a:noFill/>
        </p:spPr>
        <p:txBody>
          <a:bodyPr/>
          <a:lstStyle/>
          <a:p>
            <a:fld id="{AE1384C5-FE77-4712-B2C5-6D0F39E2DBA6}" type="slidenum">
              <a:rPr lang="tr-TR" altLang="tr-TR">
                <a:solidFill>
                  <a:prstClr val="black">
                    <a:tint val="75000"/>
                  </a:prstClr>
                </a:solidFill>
              </a:rPr>
              <a:pPr/>
              <a:t>26</a:t>
            </a:fld>
            <a:endParaRPr lang="tr-TR" altLang="tr-TR">
              <a:solidFill>
                <a:prstClr val="black">
                  <a:tint val="75000"/>
                </a:prstClr>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36" y="5579391"/>
            <a:ext cx="101917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908720"/>
            <a:ext cx="4752528" cy="4455741"/>
          </a:xfrm>
          <a:prstGeom prst="rect">
            <a:avLst/>
          </a:prstGeom>
          <a:noFill/>
          <a:ln w="3175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7" name="Dikdörtgen 6"/>
          <p:cNvSpPr/>
          <p:nvPr/>
        </p:nvSpPr>
        <p:spPr>
          <a:xfrm>
            <a:off x="2915816" y="6309320"/>
            <a:ext cx="3621569" cy="369332"/>
          </a:xfrm>
          <a:prstGeom prst="rect">
            <a:avLst/>
          </a:prstGeom>
        </p:spPr>
        <p:txBody>
          <a:bodyPr wrap="none">
            <a:spAutoFit/>
          </a:bodyPr>
          <a:lstStyle/>
          <a:p>
            <a:pPr algn="ctr">
              <a:defRPr/>
            </a:pPr>
            <a:r>
              <a:rPr lang="tr-TR"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İki Damla Aşı Dökülmesin Gözyaşı</a:t>
            </a:r>
          </a:p>
        </p:txBody>
      </p:sp>
    </p:spTree>
    <p:extLst>
      <p:ext uri="{BB962C8B-B14F-4D97-AF65-F5344CB8AC3E}">
        <p14:creationId xmlns:p14="http://schemas.microsoft.com/office/powerpoint/2010/main" val="689499495"/>
      </p:ext>
    </p:extLst>
  </p:cSld>
  <p:clrMapOvr>
    <a:masterClrMapping/>
  </p:clrMapOvr>
  <p:transition spd="med">
    <p:cover dir="rd"/>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8-Nokta Yıldız"/>
          <p:cNvSpPr/>
          <p:nvPr/>
        </p:nvSpPr>
        <p:spPr>
          <a:xfrm>
            <a:off x="2949411" y="-99392"/>
            <a:ext cx="2664296" cy="2448272"/>
          </a:xfrm>
          <a:prstGeom prst="star8">
            <a:avLst>
              <a:gd name="adj" fmla="val 25940"/>
            </a:avLst>
          </a:prstGeom>
          <a:solidFill>
            <a:srgbClr val="FFC000"/>
          </a:solidFill>
          <a:ln>
            <a:noFill/>
          </a:ln>
          <a:effectLst>
            <a:outerShdw blurRad="50800" dist="63500" algn="l" rotWithShape="0">
              <a:prstClr val="black">
                <a:alpha val="50000"/>
              </a:prst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tr-TR"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4 8-Nokta Yıldız"/>
          <p:cNvSpPr/>
          <p:nvPr/>
        </p:nvSpPr>
        <p:spPr>
          <a:xfrm>
            <a:off x="637274" y="722646"/>
            <a:ext cx="2664296" cy="2448272"/>
          </a:xfrm>
          <a:prstGeom prst="star8">
            <a:avLst>
              <a:gd name="adj" fmla="val 25940"/>
            </a:avLst>
          </a:prstGeom>
          <a:solidFill>
            <a:srgbClr val="7030A0"/>
          </a:solidFill>
          <a:ln>
            <a:noFill/>
          </a:ln>
          <a:effectLst>
            <a:outerShdw blurRad="50800" dist="63500" algn="l" rotWithShape="0">
              <a:prstClr val="black">
                <a:alpha val="50000"/>
              </a:prst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tr-TR">
              <a:solidFill>
                <a:prstClr val="black"/>
              </a:solidFill>
            </a:endParaRPr>
          </a:p>
        </p:txBody>
      </p:sp>
      <p:sp>
        <p:nvSpPr>
          <p:cNvPr id="6" name="5 8-Nokta Yıldız"/>
          <p:cNvSpPr/>
          <p:nvPr/>
        </p:nvSpPr>
        <p:spPr>
          <a:xfrm>
            <a:off x="5273432" y="726046"/>
            <a:ext cx="2664296" cy="2448272"/>
          </a:xfrm>
          <a:prstGeom prst="star8">
            <a:avLst>
              <a:gd name="adj" fmla="val 25940"/>
            </a:avLst>
          </a:prstGeom>
          <a:solidFill>
            <a:srgbClr val="00B050"/>
          </a:solidFill>
          <a:ln>
            <a:noFill/>
          </a:ln>
          <a:effectLst>
            <a:outerShdw blurRad="50800" dist="63500" algn="l" rotWithShape="0">
              <a:prstClr val="black">
                <a:alpha val="50000"/>
              </a:prst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tr-TR">
              <a:solidFill>
                <a:prstClr val="black"/>
              </a:solidFill>
            </a:endParaRPr>
          </a:p>
        </p:txBody>
      </p:sp>
      <p:sp>
        <p:nvSpPr>
          <p:cNvPr id="7" name="6 8-Nokta Yıldız"/>
          <p:cNvSpPr/>
          <p:nvPr/>
        </p:nvSpPr>
        <p:spPr>
          <a:xfrm rot="19376440">
            <a:off x="4341743" y="4468004"/>
            <a:ext cx="2664296" cy="2448272"/>
          </a:xfrm>
          <a:prstGeom prst="star8">
            <a:avLst>
              <a:gd name="adj" fmla="val 25940"/>
            </a:avLst>
          </a:prstGeom>
          <a:solidFill>
            <a:schemeClr val="accent5">
              <a:lumMod val="20000"/>
              <a:lumOff val="80000"/>
            </a:schemeClr>
          </a:solidFill>
          <a:ln>
            <a:noFill/>
          </a:ln>
          <a:effectLst>
            <a:outerShdw blurRad="50800" dist="63500" algn="l" rotWithShape="0">
              <a:prstClr val="black">
                <a:alpha val="50000"/>
              </a:prst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tr-TR">
              <a:solidFill>
                <a:prstClr val="black"/>
              </a:solidFill>
            </a:endParaRPr>
          </a:p>
        </p:txBody>
      </p:sp>
      <p:sp>
        <p:nvSpPr>
          <p:cNvPr id="8" name="7 8-Nokta Yıldız"/>
          <p:cNvSpPr/>
          <p:nvPr/>
        </p:nvSpPr>
        <p:spPr>
          <a:xfrm rot="1164156">
            <a:off x="1981444" y="4418010"/>
            <a:ext cx="2664296" cy="2448272"/>
          </a:xfrm>
          <a:prstGeom prst="star8">
            <a:avLst>
              <a:gd name="adj" fmla="val 25940"/>
            </a:avLst>
          </a:prstGeom>
          <a:solidFill>
            <a:srgbClr val="C00000"/>
          </a:solidFill>
          <a:ln>
            <a:noFill/>
          </a:ln>
          <a:effectLst>
            <a:outerShdw blurRad="50800" dist="63500" algn="l" rotWithShape="0">
              <a:prstClr val="black">
                <a:alpha val="50000"/>
              </a:prst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tr-TR">
              <a:solidFill>
                <a:prstClr val="black"/>
              </a:solidFill>
            </a:endParaRPr>
          </a:p>
        </p:txBody>
      </p:sp>
      <p:sp>
        <p:nvSpPr>
          <p:cNvPr id="10" name="9 8-Nokta Yıldız"/>
          <p:cNvSpPr/>
          <p:nvPr/>
        </p:nvSpPr>
        <p:spPr>
          <a:xfrm>
            <a:off x="5673891" y="2688320"/>
            <a:ext cx="2664296" cy="2448272"/>
          </a:xfrm>
          <a:prstGeom prst="star8">
            <a:avLst>
              <a:gd name="adj" fmla="val 25940"/>
            </a:avLst>
          </a:prstGeom>
          <a:solidFill>
            <a:srgbClr val="FF66FF"/>
          </a:solidFill>
          <a:ln>
            <a:noFill/>
          </a:ln>
          <a:effectLst>
            <a:outerShdw blurRad="50800" dist="63500" algn="l" rotWithShape="0">
              <a:prstClr val="black">
                <a:alpha val="50000"/>
              </a:prst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tr-TR">
              <a:solidFill>
                <a:prstClr val="black"/>
              </a:solidFill>
            </a:endParaRPr>
          </a:p>
        </p:txBody>
      </p:sp>
      <p:sp>
        <p:nvSpPr>
          <p:cNvPr id="11" name="10 8-Nokta Yıldız"/>
          <p:cNvSpPr/>
          <p:nvPr/>
        </p:nvSpPr>
        <p:spPr>
          <a:xfrm rot="1245409">
            <a:off x="3049211" y="2224294"/>
            <a:ext cx="2664296" cy="2448272"/>
          </a:xfrm>
          <a:prstGeom prst="star8">
            <a:avLst>
              <a:gd name="adj" fmla="val 25940"/>
            </a:avLst>
          </a:prstGeom>
          <a:solidFill>
            <a:schemeClr val="accent5"/>
          </a:solidFill>
          <a:ln>
            <a:noFill/>
          </a:ln>
          <a:effectLst>
            <a:outerShdw blurRad="50800" dist="63500" algn="l" rotWithShape="0">
              <a:prstClr val="black">
                <a:alpha val="50000"/>
              </a:prst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tr-TR">
              <a:solidFill>
                <a:prstClr val="black"/>
              </a:solidFill>
            </a:endParaRPr>
          </a:p>
        </p:txBody>
      </p:sp>
      <p:sp>
        <p:nvSpPr>
          <p:cNvPr id="14359" name="11 Metin kutusu"/>
          <p:cNvSpPr txBox="1">
            <a:spLocks noChangeArrowheads="1"/>
          </p:cNvSpPr>
          <p:nvPr/>
        </p:nvSpPr>
        <p:spPr bwMode="auto">
          <a:xfrm>
            <a:off x="3642077" y="2946196"/>
            <a:ext cx="14493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tr-TR" b="1" dirty="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Her Şeyin Başı Sağlık, Sağlığın Başı Aşı</a:t>
            </a:r>
          </a:p>
        </p:txBody>
      </p:sp>
      <p:sp>
        <p:nvSpPr>
          <p:cNvPr id="14360" name="12 Metin kutusu"/>
          <p:cNvSpPr txBox="1">
            <a:spLocks noChangeArrowheads="1"/>
          </p:cNvSpPr>
          <p:nvPr/>
        </p:nvSpPr>
        <p:spPr bwMode="auto">
          <a:xfrm>
            <a:off x="4915066" y="5230177"/>
            <a:ext cx="1517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ctr">
              <a:defRPr/>
            </a:pPr>
            <a:r>
              <a:rPr lang="tr-TR"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Aşıyla Hastalıkları Aşıyoruz</a:t>
            </a:r>
          </a:p>
        </p:txBody>
      </p:sp>
      <p:sp>
        <p:nvSpPr>
          <p:cNvPr id="14361" name="13 Metin kutusu"/>
          <p:cNvSpPr txBox="1">
            <a:spLocks noChangeArrowheads="1"/>
          </p:cNvSpPr>
          <p:nvPr/>
        </p:nvSpPr>
        <p:spPr bwMode="auto">
          <a:xfrm>
            <a:off x="1291816" y="1376194"/>
            <a:ext cx="1447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tr-TR" b="1" dirty="0">
                <a:ln w="0"/>
                <a:solidFill>
                  <a:schemeClr val="bg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Aşılanma Her Çocuğun Hakkıdır</a:t>
            </a:r>
          </a:p>
        </p:txBody>
      </p:sp>
      <p:sp>
        <p:nvSpPr>
          <p:cNvPr id="14362" name="14 Metin kutusu"/>
          <p:cNvSpPr txBox="1">
            <a:spLocks noChangeArrowheads="1"/>
          </p:cNvSpPr>
          <p:nvPr/>
        </p:nvSpPr>
        <p:spPr bwMode="auto">
          <a:xfrm>
            <a:off x="6249955" y="3448430"/>
            <a:ext cx="151216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tr-TR" b="1"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Aşılar Sadece Çocuklar </a:t>
            </a:r>
          </a:p>
          <a:p>
            <a:pPr algn="ctr">
              <a:defRPr/>
            </a:pPr>
            <a:r>
              <a:rPr lang="tr-TR" b="1"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İçin Değildir</a:t>
            </a:r>
          </a:p>
        </p:txBody>
      </p:sp>
      <p:sp>
        <p:nvSpPr>
          <p:cNvPr id="14363" name="15 Metin kutusu"/>
          <p:cNvSpPr txBox="1">
            <a:spLocks noChangeArrowheads="1"/>
          </p:cNvSpPr>
          <p:nvPr/>
        </p:nvSpPr>
        <p:spPr bwMode="auto">
          <a:xfrm>
            <a:off x="1001351" y="3546361"/>
            <a:ext cx="12958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tr-TR" b="1" dirty="0">
                <a:ln w="0"/>
                <a:solidFill>
                  <a:schemeClr val="bg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Aşılanın, </a:t>
            </a:r>
          </a:p>
          <a:p>
            <a:pPr algn="ctr">
              <a:defRPr/>
            </a:pPr>
            <a:r>
              <a:rPr lang="tr-TR" b="1" dirty="0">
                <a:ln w="0"/>
                <a:solidFill>
                  <a:schemeClr val="bg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Önleyin, </a:t>
            </a:r>
          </a:p>
          <a:p>
            <a:pPr algn="ctr">
              <a:defRPr/>
            </a:pPr>
            <a:r>
              <a:rPr lang="tr-TR" b="1" dirty="0">
                <a:ln w="0"/>
                <a:solidFill>
                  <a:schemeClr val="bg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Koruyun</a:t>
            </a:r>
          </a:p>
        </p:txBody>
      </p:sp>
      <p:sp>
        <p:nvSpPr>
          <p:cNvPr id="14364" name="16 Metin kutusu"/>
          <p:cNvSpPr txBox="1">
            <a:spLocks noChangeArrowheads="1"/>
          </p:cNvSpPr>
          <p:nvPr/>
        </p:nvSpPr>
        <p:spPr bwMode="auto">
          <a:xfrm>
            <a:off x="5822942" y="1508466"/>
            <a:ext cx="1565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tr-TR" b="1" dirty="0">
                <a:ln w="0"/>
                <a:solidFill>
                  <a:schemeClr val="bg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Sağlık Aşılıyoruz</a:t>
            </a:r>
          </a:p>
        </p:txBody>
      </p:sp>
      <p:sp>
        <p:nvSpPr>
          <p:cNvPr id="14365" name="17 Metin kutusu"/>
          <p:cNvSpPr txBox="1">
            <a:spLocks noChangeArrowheads="1"/>
          </p:cNvSpPr>
          <p:nvPr/>
        </p:nvSpPr>
        <p:spPr bwMode="auto">
          <a:xfrm>
            <a:off x="2289126" y="5136592"/>
            <a:ext cx="1972965"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tr-TR" b="1" dirty="0">
                <a:ln w="0"/>
                <a:solidFill>
                  <a:schemeClr val="bg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İki Damla Aşı Dökülmesin </a:t>
            </a:r>
          </a:p>
          <a:p>
            <a:pPr algn="ctr">
              <a:defRPr/>
            </a:pPr>
            <a:r>
              <a:rPr lang="tr-TR" b="1" dirty="0">
                <a:ln w="0"/>
                <a:solidFill>
                  <a:schemeClr val="bg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Gözyaşı</a:t>
            </a:r>
          </a:p>
          <a:p>
            <a:pPr algn="ctr" eaLnBrk="1" fontAlgn="base" hangingPunct="1">
              <a:lnSpc>
                <a:spcPts val="1800"/>
              </a:lnSpc>
              <a:spcBef>
                <a:spcPct val="0"/>
              </a:spcBef>
              <a:spcAft>
                <a:spcPct val="0"/>
              </a:spcAft>
            </a:pPr>
            <a:endParaRPr lang="tr-TR" altLang="tr-TR" b="1" dirty="0">
              <a:solidFill>
                <a:schemeClr val="bg1"/>
              </a:solidFill>
            </a:endParaRPr>
          </a:p>
        </p:txBody>
      </p:sp>
      <p:sp>
        <p:nvSpPr>
          <p:cNvPr id="2" name="Slayt Numarası Yer Tutucusu 1"/>
          <p:cNvSpPr>
            <a:spLocks noGrp="1"/>
          </p:cNvSpPr>
          <p:nvPr>
            <p:ph type="sldNum" sz="quarter" idx="12"/>
          </p:nvPr>
        </p:nvSpPr>
        <p:spPr/>
        <p:txBody>
          <a:bodyPr/>
          <a:lstStyle/>
          <a:p>
            <a:pPr>
              <a:defRPr/>
            </a:pPr>
            <a:fld id="{4D86F701-5204-4645-AF22-A7D2A963D17F}" type="slidenum">
              <a:rPr lang="tr-TR" smtClean="0">
                <a:solidFill>
                  <a:prstClr val="black">
                    <a:tint val="75000"/>
                  </a:prstClr>
                </a:solidFill>
              </a:rPr>
              <a:pPr>
                <a:defRPr/>
              </a:pPr>
              <a:t>27</a:t>
            </a:fld>
            <a:endParaRPr lang="tr-TR">
              <a:solidFill>
                <a:prstClr val="black">
                  <a:tint val="75000"/>
                </a:prstClr>
              </a:solidFill>
            </a:endParaRPr>
          </a:p>
        </p:txBody>
      </p:sp>
      <p:sp>
        <p:nvSpPr>
          <p:cNvPr id="17" name="10 8-Nokta Yıldız"/>
          <p:cNvSpPr/>
          <p:nvPr/>
        </p:nvSpPr>
        <p:spPr>
          <a:xfrm rot="1458168">
            <a:off x="637274" y="2716651"/>
            <a:ext cx="2664296" cy="2448272"/>
          </a:xfrm>
          <a:prstGeom prst="star8">
            <a:avLst>
              <a:gd name="adj" fmla="val 25940"/>
            </a:avLst>
          </a:prstGeom>
          <a:solidFill>
            <a:schemeClr val="tx2">
              <a:lumMod val="60000"/>
              <a:lumOff val="40000"/>
            </a:schemeClr>
          </a:solidFill>
          <a:ln>
            <a:noFill/>
          </a:ln>
          <a:effectLst>
            <a:outerShdw blurRad="50800" dist="63500" algn="l" rotWithShape="0">
              <a:prstClr val="black">
                <a:alpha val="50000"/>
              </a:prst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tr-TR">
              <a:solidFill>
                <a:prstClr val="black"/>
              </a:solidFill>
            </a:endParaRPr>
          </a:p>
        </p:txBody>
      </p:sp>
      <p:sp>
        <p:nvSpPr>
          <p:cNvPr id="9" name="Dikdörtgen 8"/>
          <p:cNvSpPr/>
          <p:nvPr/>
        </p:nvSpPr>
        <p:spPr>
          <a:xfrm>
            <a:off x="1409012" y="3479122"/>
            <a:ext cx="1120820" cy="923330"/>
          </a:xfrm>
          <a:prstGeom prst="rect">
            <a:avLst/>
          </a:prstGeom>
        </p:spPr>
        <p:txBody>
          <a:bodyPr wrap="none">
            <a:spAutoFit/>
          </a:bodyPr>
          <a:lstStyle/>
          <a:p>
            <a:pPr>
              <a:defRPr/>
            </a:pPr>
            <a:r>
              <a:rPr lang="tr-TR" b="1" dirty="0">
                <a:ln w="0"/>
                <a:solidFill>
                  <a:schemeClr val="bg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Aşılanın, </a:t>
            </a:r>
          </a:p>
          <a:p>
            <a:pPr>
              <a:defRPr/>
            </a:pPr>
            <a:r>
              <a:rPr lang="tr-TR" b="1" dirty="0">
                <a:ln w="0"/>
                <a:solidFill>
                  <a:schemeClr val="bg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Önleyin, </a:t>
            </a:r>
          </a:p>
          <a:p>
            <a:pPr>
              <a:defRPr/>
            </a:pPr>
            <a:r>
              <a:rPr lang="tr-TR" b="1" dirty="0">
                <a:ln w="0"/>
                <a:solidFill>
                  <a:schemeClr val="bg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Koruyun</a:t>
            </a:r>
          </a:p>
        </p:txBody>
      </p:sp>
      <p:sp>
        <p:nvSpPr>
          <p:cNvPr id="20" name="12 Metin kutusu"/>
          <p:cNvSpPr txBox="1">
            <a:spLocks noChangeArrowheads="1"/>
          </p:cNvSpPr>
          <p:nvPr/>
        </p:nvSpPr>
        <p:spPr bwMode="auto">
          <a:xfrm>
            <a:off x="3522734" y="662780"/>
            <a:ext cx="1517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Aşılı Çocuk, Sağlıklı Çocuk</a:t>
            </a:r>
          </a:p>
        </p:txBody>
      </p:sp>
    </p:spTree>
    <p:extLst>
      <p:ext uri="{BB962C8B-B14F-4D97-AF65-F5344CB8AC3E}">
        <p14:creationId xmlns:p14="http://schemas.microsoft.com/office/powerpoint/2010/main" val="2103487153"/>
      </p:ext>
    </p:extLst>
  </p:cSld>
  <p:clrMapOvr>
    <a:masterClrMapping/>
  </p:clrMapOvr>
  <p:transition spd="med">
    <p:cover dir="rd"/>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677023" y="980728"/>
            <a:ext cx="8064896" cy="576064"/>
          </a:xfrm>
          <a:noFill/>
        </p:spPr>
        <p:txBody>
          <a:bodyPr>
            <a:normAutofit fontScale="90000"/>
          </a:bodyPr>
          <a:lstStyle/>
          <a:p>
            <a:pPr algn="ctr"/>
            <a:r>
              <a:rPr lang="tr-TR" sz="3200" b="1" dirty="0">
                <a:solidFill>
                  <a:schemeClr val="accent5">
                    <a:lumMod val="75000"/>
                  </a:schemeClr>
                </a:solidFill>
                <a:latin typeface="+mn-lt"/>
              </a:rPr>
              <a:t> </a:t>
            </a:r>
            <a:r>
              <a:rPr lang="tr-TR" sz="3200" b="1" dirty="0"/>
              <a:t/>
            </a:r>
            <a:br>
              <a:rPr lang="tr-TR" sz="3200" b="1" dirty="0"/>
            </a:br>
            <a:endParaRPr lang="tr-TR" sz="3200" b="1" dirty="0">
              <a:solidFill>
                <a:schemeClr val="accent5">
                  <a:lumMod val="75000"/>
                </a:schemeClr>
              </a:solidFill>
              <a:latin typeface="+mn-lt"/>
            </a:endParaRPr>
          </a:p>
        </p:txBody>
      </p:sp>
      <p:sp>
        <p:nvSpPr>
          <p:cNvPr id="4" name="3 Slayt Numarası Yer Tutucusu"/>
          <p:cNvSpPr>
            <a:spLocks noGrp="1"/>
          </p:cNvSpPr>
          <p:nvPr>
            <p:ph type="sldNum" sz="quarter" idx="12"/>
          </p:nvPr>
        </p:nvSpPr>
        <p:spPr/>
        <p:txBody>
          <a:bodyPr/>
          <a:lstStyle/>
          <a:p>
            <a:fld id="{FA36AD8D-391B-44FB-824B-73D5040A8D09}" type="slidenum">
              <a:rPr lang="tr-TR" smtClean="0"/>
              <a:pPr/>
              <a:t>28</a:t>
            </a:fld>
            <a:endParaRPr lang="tr-TR"/>
          </a:p>
        </p:txBody>
      </p:sp>
      <p:pic>
        <p:nvPicPr>
          <p:cNvPr id="41986" name="Picture 2" descr="D:\d\pervin belgelerim\Aşı haftası\2013\SAGLIK CALISANI ASI POSTER.JPG"/>
          <p:cNvPicPr>
            <a:picLocks noChangeAspect="1" noChangeArrowheads="1"/>
          </p:cNvPicPr>
          <p:nvPr/>
        </p:nvPicPr>
        <p:blipFill>
          <a:blip r:embed="rId2" cstate="print"/>
          <a:srcRect/>
          <a:stretch>
            <a:fillRect/>
          </a:stretch>
        </p:blipFill>
        <p:spPr bwMode="auto">
          <a:xfrm>
            <a:off x="0" y="1556792"/>
            <a:ext cx="3347864" cy="4783306"/>
          </a:xfrm>
          <a:prstGeom prst="rect">
            <a:avLst/>
          </a:prstGeom>
          <a:noFill/>
        </p:spPr>
      </p:pic>
      <p:pic>
        <p:nvPicPr>
          <p:cNvPr id="503810" name="Picture 2" descr="C:\Users\sevtap.bostanci\Desktop\IMG_9547.JPG"/>
          <p:cNvPicPr>
            <a:picLocks noChangeAspect="1" noChangeArrowheads="1"/>
          </p:cNvPicPr>
          <p:nvPr/>
        </p:nvPicPr>
        <p:blipFill>
          <a:blip r:embed="rId3" cstate="print"/>
          <a:srcRect/>
          <a:stretch>
            <a:fillRect/>
          </a:stretch>
        </p:blipFill>
        <p:spPr bwMode="auto">
          <a:xfrm>
            <a:off x="3563888" y="1628800"/>
            <a:ext cx="2843808" cy="2124079"/>
          </a:xfrm>
          <a:prstGeom prst="rect">
            <a:avLst/>
          </a:prstGeom>
          <a:noFill/>
        </p:spPr>
      </p:pic>
      <p:pic>
        <p:nvPicPr>
          <p:cNvPr id="503811" name="Picture 3" descr="C:\Users\sevtap.bostanci\Desktop\IMG_9681.JPG"/>
          <p:cNvPicPr>
            <a:picLocks noChangeAspect="1" noChangeArrowheads="1"/>
          </p:cNvPicPr>
          <p:nvPr/>
        </p:nvPicPr>
        <p:blipFill>
          <a:blip r:embed="rId4" cstate="print"/>
          <a:srcRect/>
          <a:stretch>
            <a:fillRect/>
          </a:stretch>
        </p:blipFill>
        <p:spPr bwMode="auto">
          <a:xfrm>
            <a:off x="6078416" y="3212976"/>
            <a:ext cx="2657751" cy="1985110"/>
          </a:xfrm>
          <a:prstGeom prst="rect">
            <a:avLst/>
          </a:prstGeom>
          <a:noFill/>
        </p:spPr>
      </p:pic>
      <p:pic>
        <p:nvPicPr>
          <p:cNvPr id="503812" name="Picture 4"/>
          <p:cNvPicPr>
            <a:picLocks noChangeAspect="1" noChangeArrowheads="1"/>
          </p:cNvPicPr>
          <p:nvPr/>
        </p:nvPicPr>
        <p:blipFill>
          <a:blip r:embed="rId5" cstate="print"/>
          <a:srcRect/>
          <a:stretch>
            <a:fillRect/>
          </a:stretch>
        </p:blipFill>
        <p:spPr bwMode="auto">
          <a:xfrm>
            <a:off x="3444698" y="4437112"/>
            <a:ext cx="3181444" cy="2115616"/>
          </a:xfrm>
          <a:prstGeom prst="rect">
            <a:avLst/>
          </a:prstGeom>
          <a:noFill/>
          <a:ln w="9525">
            <a:noFill/>
            <a:miter lim="800000"/>
            <a:headEnd/>
            <a:tailEnd/>
          </a:ln>
          <a:effectLst/>
        </p:spPr>
      </p:pic>
      <p:sp>
        <p:nvSpPr>
          <p:cNvPr id="3" name="Dikdörtgen 2"/>
          <p:cNvSpPr/>
          <p:nvPr/>
        </p:nvSpPr>
        <p:spPr>
          <a:xfrm>
            <a:off x="1403648" y="982469"/>
            <a:ext cx="6336704" cy="954107"/>
          </a:xfrm>
          <a:prstGeom prst="rect">
            <a:avLst/>
          </a:prstGeom>
        </p:spPr>
        <p:txBody>
          <a:bodyPr wrap="square">
            <a:spAutoFit/>
          </a:bodyPr>
          <a:lstStyle/>
          <a:p>
            <a:r>
              <a:rPr lang="tr-TR" sz="2800" b="1" dirty="0">
                <a:latin typeface="Arial" pitchFamily="34" charset="0"/>
                <a:cs typeface="Arial" pitchFamily="34" charset="0"/>
              </a:rPr>
              <a:t>Her şey Daha </a:t>
            </a:r>
            <a:r>
              <a:rPr lang="tr-TR" sz="2800" b="1" dirty="0">
                <a:solidFill>
                  <a:schemeClr val="accent5">
                    <a:lumMod val="75000"/>
                  </a:schemeClr>
                </a:solidFill>
                <a:latin typeface="Arial" pitchFamily="34" charset="0"/>
                <a:cs typeface="Arial" pitchFamily="34" charset="0"/>
              </a:rPr>
              <a:t>Sağlıklı</a:t>
            </a:r>
            <a:r>
              <a:rPr lang="tr-TR" sz="2800" b="1" dirty="0">
                <a:latin typeface="Arial" pitchFamily="34" charset="0"/>
                <a:cs typeface="Arial" pitchFamily="34" charset="0"/>
              </a:rPr>
              <a:t> Türkiye İçin…</a:t>
            </a:r>
            <a:br>
              <a:rPr lang="tr-TR" sz="2800" b="1" dirty="0">
                <a:latin typeface="Arial" pitchFamily="34" charset="0"/>
                <a:cs typeface="Arial" pitchFamily="34" charset="0"/>
              </a:rPr>
            </a:br>
            <a:endParaRPr lang="tr-TR" sz="2800" dirty="0">
              <a:latin typeface="Arial" pitchFamily="34" charset="0"/>
              <a:cs typeface="Arial" pitchFamily="34" charset="0"/>
            </a:endParaRPr>
          </a:p>
        </p:txBody>
      </p:sp>
    </p:spTree>
    <p:extLst>
      <p:ext uri="{BB962C8B-B14F-4D97-AF65-F5344CB8AC3E}">
        <p14:creationId xmlns:p14="http://schemas.microsoft.com/office/powerpoint/2010/main" val="3415720699"/>
      </p:ext>
    </p:extLst>
  </p:cSld>
  <p:clrMapOvr>
    <a:masterClrMapping/>
  </p:clrMapOvr>
  <p:transition spd="med">
    <p:cover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Bu tip bağışıklıkta bağışlık sistemi: </a:t>
            </a:r>
            <a:endParaRPr lang="tr-TR" dirty="0" smtClean="0"/>
          </a:p>
          <a:p>
            <a:pPr marL="0" indent="0">
              <a:buNone/>
            </a:pPr>
            <a:r>
              <a:rPr lang="tr-TR" dirty="0" smtClean="0"/>
              <a:t>• </a:t>
            </a:r>
            <a:r>
              <a:rPr lang="tr-TR" dirty="0"/>
              <a:t>Vücuda girişi engelleyerek etkili olmaya çalışır. • Hızlı etki gösterir ve hafızaya </a:t>
            </a:r>
            <a:r>
              <a:rPr lang="tr-TR" dirty="0" smtClean="0"/>
              <a:t>alamaz. Mikroorganizmaya </a:t>
            </a:r>
            <a:r>
              <a:rPr lang="tr-TR" dirty="0"/>
              <a:t>spesifik olmayan yanıtı verir</a:t>
            </a:r>
          </a:p>
        </p:txBody>
      </p:sp>
      <p:sp>
        <p:nvSpPr>
          <p:cNvPr id="4" name="Slayt Numarası Yer Tutucusu 3"/>
          <p:cNvSpPr>
            <a:spLocks noGrp="1"/>
          </p:cNvSpPr>
          <p:nvPr>
            <p:ph type="sldNum" sz="quarter" idx="12"/>
          </p:nvPr>
        </p:nvSpPr>
        <p:spPr/>
        <p:txBody>
          <a:bodyPr/>
          <a:lstStyle/>
          <a:p>
            <a:fld id="{FA36AD8D-391B-44FB-824B-73D5040A8D09}" type="slidenum">
              <a:rPr lang="tr-TR" smtClean="0"/>
              <a:pPr/>
              <a:t>3</a:t>
            </a:fld>
            <a:endParaRPr lang="tr-TR"/>
          </a:p>
        </p:txBody>
      </p:sp>
    </p:spTree>
    <p:extLst>
      <p:ext uri="{BB962C8B-B14F-4D97-AF65-F5344CB8AC3E}">
        <p14:creationId xmlns:p14="http://schemas.microsoft.com/office/powerpoint/2010/main" val="244999593"/>
      </p:ext>
    </p:extLst>
  </p:cSld>
  <p:clrMapOvr>
    <a:masterClrMapping/>
  </p:clrMapOvr>
  <p:transition spd="med">
    <p:cover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4" name="Slayt Numarası Yer Tutucusu 3"/>
          <p:cNvSpPr>
            <a:spLocks noGrp="1"/>
          </p:cNvSpPr>
          <p:nvPr>
            <p:ph type="sldNum" sz="quarter" idx="12"/>
          </p:nvPr>
        </p:nvSpPr>
        <p:spPr/>
        <p:txBody>
          <a:bodyPr/>
          <a:lstStyle/>
          <a:p>
            <a:fld id="{FA36AD8D-391B-44FB-824B-73D5040A8D09}" type="slidenum">
              <a:rPr lang="tr-TR" smtClean="0"/>
              <a:pPr/>
              <a:t>4</a:t>
            </a:fld>
            <a:endParaRPr lang="tr-TR"/>
          </a:p>
        </p:txBody>
      </p:sp>
      <p:pic>
        <p:nvPicPr>
          <p:cNvPr id="2050" name="Picture 2" descr="C:\Users\Banu BEDİR\Desktop\Ekran Alıntısı.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1389" y="1838836"/>
            <a:ext cx="8221222" cy="4048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407120"/>
      </p:ext>
    </p:extLst>
  </p:cSld>
  <p:clrMapOvr>
    <a:masterClrMapping/>
  </p:clrMapOvr>
  <p:transition spd="med">
    <p:cover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rPr>
              <a:t>2) Aktif bağışıklık: </a:t>
            </a:r>
          </a:p>
        </p:txBody>
      </p:sp>
      <p:sp>
        <p:nvSpPr>
          <p:cNvPr id="3" name="İçerik Yer Tutucusu 2"/>
          <p:cNvSpPr>
            <a:spLocks noGrp="1"/>
          </p:cNvSpPr>
          <p:nvPr>
            <p:ph idx="1"/>
          </p:nvPr>
        </p:nvSpPr>
        <p:spPr/>
        <p:txBody>
          <a:bodyPr/>
          <a:lstStyle/>
          <a:p>
            <a:r>
              <a:rPr lang="tr-TR" dirty="0" smtClean="0"/>
              <a:t>Organizmanın</a:t>
            </a:r>
            <a:r>
              <a:rPr lang="tr-TR" dirty="0"/>
              <a:t>, hastalık yapıcı etkenlerle karşılaştığında kendi savunma maddelerini kendisi üreterek kazandığı dirence aktif bağışıklık adı verilir. </a:t>
            </a:r>
            <a:r>
              <a:rPr lang="tr-TR" dirty="0" smtClean="0"/>
              <a:t>Organizma, </a:t>
            </a:r>
            <a:r>
              <a:rPr lang="tr-TR" dirty="0"/>
              <a:t>mikropları ya doğal olarak ya da zayıflatılmış mikropları organizmaya verilmesi şeklindeki aşı uygulaması ile </a:t>
            </a:r>
            <a:r>
              <a:rPr lang="tr-TR" dirty="0" err="1"/>
              <a:t>immün</a:t>
            </a:r>
            <a:r>
              <a:rPr lang="tr-TR" dirty="0"/>
              <a:t> yanıt oluşturur. Bu da doğal yollarla kazanılan bağışıklık ve aşı yoluyla kazanılan bağışıklık olmak üzere ikiye ayrılır.</a:t>
            </a:r>
          </a:p>
        </p:txBody>
      </p:sp>
      <p:sp>
        <p:nvSpPr>
          <p:cNvPr id="4" name="Slayt Numarası Yer Tutucusu 3"/>
          <p:cNvSpPr>
            <a:spLocks noGrp="1"/>
          </p:cNvSpPr>
          <p:nvPr>
            <p:ph type="sldNum" sz="quarter" idx="12"/>
          </p:nvPr>
        </p:nvSpPr>
        <p:spPr/>
        <p:txBody>
          <a:bodyPr/>
          <a:lstStyle/>
          <a:p>
            <a:fld id="{FA36AD8D-391B-44FB-824B-73D5040A8D09}" type="slidenum">
              <a:rPr lang="tr-TR" smtClean="0"/>
              <a:pPr/>
              <a:t>5</a:t>
            </a:fld>
            <a:endParaRPr lang="tr-TR"/>
          </a:p>
        </p:txBody>
      </p:sp>
    </p:spTree>
    <p:extLst>
      <p:ext uri="{BB962C8B-B14F-4D97-AF65-F5344CB8AC3E}">
        <p14:creationId xmlns:p14="http://schemas.microsoft.com/office/powerpoint/2010/main" val="4137683453"/>
      </p:ext>
    </p:extLst>
  </p:cSld>
  <p:clrMapOvr>
    <a:masterClrMapping/>
  </p:clrMapOvr>
  <p:transition spd="med">
    <p:cover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solidFill>
                  <a:srgbClr val="C00000"/>
                </a:solidFill>
              </a:rPr>
              <a:t>a) Doğal yollarla kazanılan bağışıklık: </a:t>
            </a:r>
          </a:p>
        </p:txBody>
      </p:sp>
      <p:sp>
        <p:nvSpPr>
          <p:cNvPr id="3" name="İçerik Yer Tutucusu 2"/>
          <p:cNvSpPr>
            <a:spLocks noGrp="1"/>
          </p:cNvSpPr>
          <p:nvPr>
            <p:ph idx="1"/>
          </p:nvPr>
        </p:nvSpPr>
        <p:spPr/>
        <p:txBody>
          <a:bodyPr>
            <a:normAutofit/>
          </a:bodyPr>
          <a:lstStyle/>
          <a:p>
            <a:r>
              <a:rPr lang="tr-TR" dirty="0" smtClean="0"/>
              <a:t>Alınan </a:t>
            </a:r>
            <a:r>
              <a:rPr lang="tr-TR" dirty="0"/>
              <a:t>mikroplara karşı geliştirilen spesifik bir bağışıklıktır, sadece saldıran organizmaya karşı gelişir. </a:t>
            </a:r>
            <a:r>
              <a:rPr lang="tr-TR" dirty="0" smtClean="0"/>
              <a:t>Örneğin</a:t>
            </a:r>
            <a:r>
              <a:rPr lang="tr-TR" dirty="0"/>
              <a:t>, kabakulak hastalığına bir kere yakalanılır. Çünkü kabakulak hastalığına karşı üretilen savunma maddeleri ölünceye kadar vücutta kalır.</a:t>
            </a:r>
          </a:p>
        </p:txBody>
      </p:sp>
      <p:sp>
        <p:nvSpPr>
          <p:cNvPr id="4" name="Slayt Numarası Yer Tutucusu 3"/>
          <p:cNvSpPr>
            <a:spLocks noGrp="1"/>
          </p:cNvSpPr>
          <p:nvPr>
            <p:ph type="sldNum" sz="quarter" idx="12"/>
          </p:nvPr>
        </p:nvSpPr>
        <p:spPr/>
        <p:txBody>
          <a:bodyPr/>
          <a:lstStyle/>
          <a:p>
            <a:fld id="{FA36AD8D-391B-44FB-824B-73D5040A8D09}" type="slidenum">
              <a:rPr lang="tr-TR" smtClean="0"/>
              <a:pPr/>
              <a:t>6</a:t>
            </a:fld>
            <a:endParaRPr lang="tr-TR"/>
          </a:p>
        </p:txBody>
      </p:sp>
    </p:spTree>
    <p:extLst>
      <p:ext uri="{BB962C8B-B14F-4D97-AF65-F5344CB8AC3E}">
        <p14:creationId xmlns:p14="http://schemas.microsoft.com/office/powerpoint/2010/main" val="1740469901"/>
      </p:ext>
    </p:extLst>
  </p:cSld>
  <p:clrMapOvr>
    <a:masterClrMapping/>
  </p:clrMapOvr>
  <p:transition spd="med">
    <p:cover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b) Aşı yoluyla kazanılan bağışıklık: </a:t>
            </a:r>
          </a:p>
        </p:txBody>
      </p:sp>
      <p:sp>
        <p:nvSpPr>
          <p:cNvPr id="3" name="İçerik Yer Tutucusu 2"/>
          <p:cNvSpPr>
            <a:spLocks noGrp="1"/>
          </p:cNvSpPr>
          <p:nvPr>
            <p:ph idx="1"/>
          </p:nvPr>
        </p:nvSpPr>
        <p:spPr/>
        <p:txBody>
          <a:bodyPr>
            <a:normAutofit lnSpcReduction="10000"/>
          </a:bodyPr>
          <a:lstStyle/>
          <a:p>
            <a:r>
              <a:rPr lang="tr-TR" dirty="0" smtClean="0"/>
              <a:t>Organizmaya </a:t>
            </a:r>
            <a:r>
              <a:rPr lang="tr-TR" dirty="0"/>
              <a:t>zayıflatılmış mikroplar verilerek sağlanır, böylece vücutta önceden antikor birikir ve mikrop vücuda girince antikorlar bunları kolayca yok eder. Zayıflatılmış mikroplar azar azar kana verildiğinden bağışıklığı sağlayan lenfositler uyarılır ve antikor yapmaları sağlanır. Böylece vücudu herhangi bir zamanda ve kuvvetli şekilde istila edebilecek aynı zararlıya karşı vücut hazır olduğundan kendini kolaylıkla savunabilir.</a:t>
            </a:r>
          </a:p>
        </p:txBody>
      </p:sp>
      <p:sp>
        <p:nvSpPr>
          <p:cNvPr id="4" name="Slayt Numarası Yer Tutucusu 3"/>
          <p:cNvSpPr>
            <a:spLocks noGrp="1"/>
          </p:cNvSpPr>
          <p:nvPr>
            <p:ph type="sldNum" sz="quarter" idx="12"/>
          </p:nvPr>
        </p:nvSpPr>
        <p:spPr/>
        <p:txBody>
          <a:bodyPr/>
          <a:lstStyle/>
          <a:p>
            <a:fld id="{FA36AD8D-391B-44FB-824B-73D5040A8D09}" type="slidenum">
              <a:rPr lang="tr-TR" smtClean="0"/>
              <a:pPr/>
              <a:t>7</a:t>
            </a:fld>
            <a:endParaRPr lang="tr-TR"/>
          </a:p>
        </p:txBody>
      </p:sp>
    </p:spTree>
    <p:extLst>
      <p:ext uri="{BB962C8B-B14F-4D97-AF65-F5344CB8AC3E}">
        <p14:creationId xmlns:p14="http://schemas.microsoft.com/office/powerpoint/2010/main" val="4039548214"/>
      </p:ext>
    </p:extLst>
  </p:cSld>
  <p:clrMapOvr>
    <a:masterClrMapping/>
  </p:clrMapOvr>
  <p:transition spd="med">
    <p:cover dir="rd"/>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30467" y="981199"/>
            <a:ext cx="7964527" cy="647601"/>
          </a:xfrm>
        </p:spPr>
        <p:txBody>
          <a:bodyPr>
            <a:normAutofit/>
          </a:bodyPr>
          <a:lstStyle/>
          <a:p>
            <a:pPr algn="l" eaLnBrk="1" hangingPunct="1"/>
            <a:r>
              <a:rPr lang="tr-TR" sz="3600" b="1" dirty="0">
                <a:solidFill>
                  <a:srgbClr val="FF0000"/>
                </a:solidFill>
                <a:latin typeface="Times New Roman" panose="02020603050405020304" pitchFamily="18" charset="0"/>
                <a:cs typeface="Times New Roman" panose="02020603050405020304" pitchFamily="18" charset="0"/>
              </a:rPr>
              <a:t>  </a:t>
            </a:r>
            <a:r>
              <a:rPr lang="tr-TR" sz="3200" b="1" dirty="0">
                <a:solidFill>
                  <a:srgbClr val="FF0000"/>
                </a:solidFill>
                <a:latin typeface="Arial" pitchFamily="34" charset="0"/>
                <a:cs typeface="Arial" pitchFamily="34" charset="0"/>
              </a:rPr>
              <a:t>Aşı Nedir?</a:t>
            </a:r>
            <a:endParaRPr lang="tr-TR" altLang="tr-TR" sz="3200" b="1" dirty="0">
              <a:solidFill>
                <a:srgbClr val="FF0000"/>
              </a:solidFill>
              <a:latin typeface="Arial" pitchFamily="34" charset="0"/>
              <a:cs typeface="Arial" pitchFamily="34" charset="0"/>
            </a:endParaRPr>
          </a:p>
        </p:txBody>
      </p:sp>
      <p:sp>
        <p:nvSpPr>
          <p:cNvPr id="8197" name="5 Slayt Numarası Yer Tutucusu"/>
          <p:cNvSpPr>
            <a:spLocks noGrp="1"/>
          </p:cNvSpPr>
          <p:nvPr>
            <p:ph type="sldNum" sz="quarter" idx="12"/>
          </p:nvPr>
        </p:nvSpPr>
        <p:spPr>
          <a:noFill/>
        </p:spPr>
        <p:txBody>
          <a:bodyPr/>
          <a:lstStyle/>
          <a:p>
            <a:fld id="{AE1384C5-FE77-4712-B2C5-6D0F39E2DBA6}" type="slidenum">
              <a:rPr lang="tr-TR" altLang="tr-TR"/>
              <a:pPr/>
              <a:t>8</a:t>
            </a:fld>
            <a:endParaRPr lang="tr-TR" altLang="tr-T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9" y="5550273"/>
            <a:ext cx="101917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561316" y="1628800"/>
            <a:ext cx="8143716" cy="3046988"/>
          </a:xfrm>
          <a:prstGeom prst="rect">
            <a:avLst/>
          </a:prstGeom>
        </p:spPr>
        <p:txBody>
          <a:bodyPr wrap="square">
            <a:spAutoFit/>
          </a:bodyPr>
          <a:lstStyle/>
          <a:p>
            <a:pPr marL="271463" algn="just" eaLnBrk="1" hangingPunct="1">
              <a:buClr>
                <a:srgbClr val="0070C0"/>
              </a:buClr>
              <a:defRPr/>
            </a:pPr>
            <a:r>
              <a:rPr lang="tr-TR" sz="2400" dirty="0">
                <a:latin typeface="Arial" pitchFamily="34" charset="0"/>
                <a:cs typeface="Arial" pitchFamily="34" charset="0"/>
              </a:rPr>
              <a:t>Aşılar ölü veya zayıflatılmış mikroorganizma içeren (bakteri veya virüs) ve enfeksiyon hastalıklarının tedavi ve korumasında kullanılan biyolojik ürünlerdir.</a:t>
            </a:r>
          </a:p>
          <a:p>
            <a:pPr marL="271463" algn="just" eaLnBrk="1" hangingPunct="1">
              <a:buClr>
                <a:srgbClr val="0070C0"/>
              </a:buClr>
              <a:defRPr/>
            </a:pPr>
            <a:endParaRPr lang="tr-TR" sz="2400" dirty="0">
              <a:latin typeface="Arial" pitchFamily="34" charset="0"/>
              <a:cs typeface="Arial" pitchFamily="34" charset="0"/>
            </a:endParaRPr>
          </a:p>
          <a:p>
            <a:pPr marL="271463" algn="just">
              <a:buClr>
                <a:srgbClr val="0070C0"/>
              </a:buClr>
              <a:defRPr/>
            </a:pPr>
            <a:r>
              <a:rPr lang="tr-TR" sz="2400" dirty="0">
                <a:latin typeface="Arial" pitchFamily="34" charset="0"/>
                <a:cs typeface="Arial" pitchFamily="34" charset="0"/>
              </a:rPr>
              <a:t>Aşı, insanları hastalıklardan ve onun kötü sonuçlarından koruyabilmek için sağlam ve risk altındaki kişilere uygulanır.</a:t>
            </a:r>
          </a:p>
          <a:p>
            <a:pPr marL="271463" algn="just" eaLnBrk="1" hangingPunct="1">
              <a:buClr>
                <a:srgbClr val="0070C0"/>
              </a:buClr>
              <a:defRPr/>
            </a:pPr>
            <a:endParaRPr lang="tr-TR" sz="2400" dirty="0">
              <a:latin typeface="Arial" pitchFamily="34" charset="0"/>
              <a:cs typeface="Arial" pitchFamily="34" charset="0"/>
            </a:endParaRPr>
          </a:p>
        </p:txBody>
      </p:sp>
      <p:sp>
        <p:nvSpPr>
          <p:cNvPr id="11" name="Dikdörtgen 10"/>
          <p:cNvSpPr/>
          <p:nvPr/>
        </p:nvSpPr>
        <p:spPr>
          <a:xfrm>
            <a:off x="3343104" y="6356354"/>
            <a:ext cx="2916183" cy="369332"/>
          </a:xfrm>
          <a:prstGeom prst="rect">
            <a:avLst/>
          </a:prstGeom>
        </p:spPr>
        <p:txBody>
          <a:bodyPr wrap="none">
            <a:spAutoFit/>
          </a:bodyPr>
          <a:lstStyle/>
          <a:p>
            <a:pPr>
              <a:defRPr/>
            </a:pPr>
            <a:r>
              <a:rPr lang="tr-TR"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Aşılanın, Önleyin, Koruyun</a:t>
            </a:r>
          </a:p>
        </p:txBody>
      </p:sp>
    </p:spTree>
    <p:extLst>
      <p:ext uri="{BB962C8B-B14F-4D97-AF65-F5344CB8AC3E}">
        <p14:creationId xmlns:p14="http://schemas.microsoft.com/office/powerpoint/2010/main" val="657267120"/>
      </p:ext>
    </p:extLst>
  </p:cSld>
  <p:clrMapOvr>
    <a:masterClrMapping/>
  </p:clrMapOvr>
  <p:transition spd="med">
    <p:cover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FC6FB6F-193F-4C6A-9E92-56414006EA6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5001A0B5-925C-4B58-A700-E9EFFA229492}"/>
              </a:ext>
            </a:extLst>
          </p:cNvPr>
          <p:cNvSpPr>
            <a:spLocks noGrp="1"/>
          </p:cNvSpPr>
          <p:nvPr>
            <p:ph idx="1"/>
          </p:nvPr>
        </p:nvSpPr>
        <p:spPr/>
        <p:txBody>
          <a:bodyPr/>
          <a:lstStyle/>
          <a:p>
            <a:r>
              <a:rPr lang="tr-TR" dirty="0"/>
              <a:t>Vücut bu şekli ile kendisine zarar vermeyen mikrop ya da toksinleri tanır ve onlara karşı bir savunma yöntemi geliştirir. Böylece gerçek mikropla karşılaşıldığında da bu yöntemle savaşır ve kişi hastalığa yakalanmaz. Bu kişi artık o hastalığa karşı bağışıktır. Bağışıklama, aşıyla önlenebilir hastalıkların ve ölümlerin önlenmesi açısından en önemli toplum sağlığı müdahaleleri arasında yer almaktadır.</a:t>
            </a:r>
          </a:p>
        </p:txBody>
      </p:sp>
      <p:sp>
        <p:nvSpPr>
          <p:cNvPr id="4" name="Slayt Numarası Yer Tutucusu 3">
            <a:extLst>
              <a:ext uri="{FF2B5EF4-FFF2-40B4-BE49-F238E27FC236}">
                <a16:creationId xmlns:a16="http://schemas.microsoft.com/office/drawing/2014/main" xmlns="" id="{508EA5BA-3B57-4F5D-8FD6-462391807A57}"/>
              </a:ext>
            </a:extLst>
          </p:cNvPr>
          <p:cNvSpPr>
            <a:spLocks noGrp="1"/>
          </p:cNvSpPr>
          <p:nvPr>
            <p:ph type="sldNum" sz="quarter" idx="12"/>
          </p:nvPr>
        </p:nvSpPr>
        <p:spPr/>
        <p:txBody>
          <a:bodyPr/>
          <a:lstStyle/>
          <a:p>
            <a:fld id="{FA36AD8D-391B-44FB-824B-73D5040A8D09}" type="slidenum">
              <a:rPr lang="tr-TR" smtClean="0"/>
              <a:pPr/>
              <a:t>9</a:t>
            </a:fld>
            <a:endParaRPr lang="tr-TR"/>
          </a:p>
        </p:txBody>
      </p:sp>
    </p:spTree>
    <p:extLst>
      <p:ext uri="{BB962C8B-B14F-4D97-AF65-F5344CB8AC3E}">
        <p14:creationId xmlns:p14="http://schemas.microsoft.com/office/powerpoint/2010/main" val="2642760246"/>
      </p:ext>
    </p:extLst>
  </p:cSld>
  <p:clrMapOvr>
    <a:masterClrMapping/>
  </p:clrMapOvr>
  <p:transition spd="med">
    <p:cover dir="rd"/>
  </p:transition>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sır">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sır">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12406</TotalTime>
  <Words>1345</Words>
  <Application>Microsoft Office PowerPoint</Application>
  <PresentationFormat>Ekran Gösterisi (4:3)</PresentationFormat>
  <Paragraphs>177</Paragraphs>
  <Slides>28</Slides>
  <Notes>4</Notes>
  <HiddenSlides>0</HiddenSlides>
  <MMClips>0</MMClips>
  <ScaleCrop>false</ScaleCrop>
  <HeadingPairs>
    <vt:vector size="4" baseType="variant">
      <vt:variant>
        <vt:lpstr>Tema</vt:lpstr>
      </vt:variant>
      <vt:variant>
        <vt:i4>2</vt:i4>
      </vt:variant>
      <vt:variant>
        <vt:lpstr>Slayt Başlıkları</vt:lpstr>
      </vt:variant>
      <vt:variant>
        <vt:i4>28</vt:i4>
      </vt:variant>
    </vt:vector>
  </HeadingPairs>
  <TitlesOfParts>
    <vt:vector size="30" baseType="lpstr">
      <vt:lpstr>Ofis Teması</vt:lpstr>
      <vt:lpstr>1_Ofis Teması</vt:lpstr>
      <vt:lpstr>bağışıklama</vt:lpstr>
      <vt:lpstr>1) Doğal bağışıklık:</vt:lpstr>
      <vt:lpstr>PowerPoint Sunusu</vt:lpstr>
      <vt:lpstr>PowerPoint Sunusu</vt:lpstr>
      <vt:lpstr>2) Aktif bağışıklık: </vt:lpstr>
      <vt:lpstr>a) Doğal yollarla kazanılan bağışıklık: </vt:lpstr>
      <vt:lpstr>b) Aşı yoluyla kazanılan bağışıklık: </vt:lpstr>
      <vt:lpstr>  Aşı Nedir?</vt:lpstr>
      <vt:lpstr>PowerPoint Sunusu</vt:lpstr>
      <vt:lpstr>Bağışıklama Hizmetlerinin Önemi-1</vt:lpstr>
      <vt:lpstr>Bağışıklama Hizmetlerinin Önemi-2</vt:lpstr>
      <vt:lpstr>Aşının Tarihçesi-1</vt:lpstr>
      <vt:lpstr>Aşının Tarihçesi-2</vt:lpstr>
      <vt:lpstr>Aşının Tarihçesi-3</vt:lpstr>
      <vt:lpstr>Aşının Tarihçesi-4</vt:lpstr>
      <vt:lpstr>Aşının Tarihçesi-5</vt:lpstr>
      <vt:lpstr>Aşının Tarihçesi-6</vt:lpstr>
      <vt:lpstr>Aşı Uygulamaları-2</vt:lpstr>
      <vt:lpstr>Genişletilmiş Bağışıklama Programı (GBP)</vt:lpstr>
      <vt:lpstr>PowerPoint Sunusu</vt:lpstr>
      <vt:lpstr>Aşının Zamanında Yapılması Önemli midir?</vt:lpstr>
      <vt:lpstr>Aşı Yapılmazsa Ne Olur?</vt:lpstr>
      <vt:lpstr>Aşılar Güvenli midir?</vt:lpstr>
      <vt:lpstr>PowerPoint Sunusu</vt:lpstr>
      <vt:lpstr>Sizlerden Beklentilerimiz; </vt:lpstr>
      <vt:lpstr>PowerPoint Sunusu</vt:lpstr>
      <vt:lpstr>PowerPoint Sunusu</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E-posta, web, DNS gibi sunucu sistemlerinin kurulum, yönetim ve güvenliğini sağlamak, kullanıcı hesaplarını, yerel alan ağı ve internet erişim politikalarını yönetmek.  Türkiye Halk Sağlığı Kurumunun istediği verileri toplamak ve Kurum Başkanlığına göndermek.  ABirinci basamak sağlık hizmetlerinin yazılım sorunlarını incelemek, değerlendirmek ve giderilmesi için destek vermek.</dc:title>
  <dc:creator>Thsm</dc:creator>
  <cp:lastModifiedBy>Casper</cp:lastModifiedBy>
  <cp:revision>1041</cp:revision>
  <cp:lastPrinted>2016-06-03T16:09:43Z</cp:lastPrinted>
  <dcterms:created xsi:type="dcterms:W3CDTF">2012-03-14T15:40:07Z</dcterms:created>
  <dcterms:modified xsi:type="dcterms:W3CDTF">2021-10-11T09:23:54Z</dcterms:modified>
</cp:coreProperties>
</file>